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370" r:id="rId2"/>
    <p:sldId id="539" r:id="rId3"/>
    <p:sldId id="556" r:id="rId4"/>
    <p:sldId id="568" r:id="rId5"/>
    <p:sldId id="559" r:id="rId6"/>
    <p:sldId id="560" r:id="rId7"/>
    <p:sldId id="578" r:id="rId8"/>
    <p:sldId id="558" r:id="rId9"/>
    <p:sldId id="555" r:id="rId10"/>
    <p:sldId id="589" r:id="rId11"/>
    <p:sldId id="582" r:id="rId12"/>
    <p:sldId id="579" r:id="rId13"/>
    <p:sldId id="590" r:id="rId14"/>
    <p:sldId id="580" r:id="rId15"/>
    <p:sldId id="591" r:id="rId16"/>
    <p:sldId id="583" r:id="rId17"/>
    <p:sldId id="581" r:id="rId18"/>
    <p:sldId id="592" r:id="rId19"/>
    <p:sldId id="584" r:id="rId20"/>
    <p:sldId id="593" r:id="rId21"/>
    <p:sldId id="594" r:id="rId22"/>
    <p:sldId id="586" r:id="rId23"/>
    <p:sldId id="595" r:id="rId24"/>
    <p:sldId id="58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irconditioning FC" initials="F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F5FF"/>
    <a:srgbClr val="B7DEE8"/>
    <a:srgbClr val="92D050"/>
    <a:srgbClr val="77933C"/>
    <a:srgbClr val="C00000"/>
    <a:srgbClr val="79D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3" autoAdjust="0"/>
    <p:restoredTop sz="92478" autoAdjust="0"/>
  </p:normalViewPr>
  <p:slideViewPr>
    <p:cSldViewPr>
      <p:cViewPr varScale="1">
        <p:scale>
          <a:sx n="66" d="100"/>
          <a:sy n="66" d="100"/>
        </p:scale>
        <p:origin x="147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Vivek\Google%20Drive\cbalance_v3\Verticals\Carbon%20ERP\Sun%20Mobility\05%20Analysis\CB_SunMobility_GHGAnalysisFramework_0.3_BAURenewabl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Vivek\Google%20Drive\cbalance_v3\Verticals\Carbon%20ERP\Sun%20Mobility\05%20Analysis\CB_SunMobility_GHGAnalysisFramework_0.3_50%25Renewabl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Vivek\Google%20Drive\cbalance_v3\Verticals\Carbon%20ERP\Sun%20Mobility\05%20Analysis\CB_SunMobility_GHGAnalysisFramework_0.3_BAURenewabl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Vivek\Google%20Drive\cbalance_v3\Verticals\Carbon%20ERP\Sun%20Mobility\05%20Analysis\CB_SunMobility_GHGAnalysisFramework_0.3_50%25Renewable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Vivek\Google%20Drive\cbalance_v3\Verticals\Carbon%20ERP\Sun%20Mobility\05%20Analysis\CB_SunMobility_GHGAnalysisFramework_0.3_BAURenewable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Vivek\Google%20Drive\cbalance_v3\Verticals\Carbon%20ERP\Sun%20Mobility\05%20Analysis\CB_SunMobility_GHGAnalysisFramework_0.3_50%25Renewables.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6AF0-47FC-A966-5CD53EE33738}"/>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6AF0-47FC-A966-5CD53EE33738}"/>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6AF0-47FC-A966-5CD53EE33738}"/>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6AF0-47FC-A966-5CD53EE33738}"/>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6AF0-47FC-A966-5CD53EE33738}"/>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6AF0-47FC-A966-5CD53EE33738}"/>
              </c:ext>
            </c:extLst>
          </c:dPt>
          <c:dPt>
            <c:idx val="6"/>
            <c:bubble3D val="0"/>
            <c:spPr>
              <a:solidFill>
                <a:schemeClr val="accent1">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D-6AF0-47FC-A966-5CD53EE33738}"/>
              </c:ext>
            </c:extLst>
          </c:dPt>
          <c:dPt>
            <c:idx val="7"/>
            <c:bubble3D val="0"/>
            <c:spPr>
              <a:solidFill>
                <a:schemeClr val="accent2">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F-6AF0-47FC-A966-5CD53EE33738}"/>
              </c:ext>
            </c:extLst>
          </c:dPt>
          <c:dPt>
            <c:idx val="8"/>
            <c:bubble3D val="0"/>
            <c:spPr>
              <a:solidFill>
                <a:schemeClr val="accent3">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1-6AF0-47FC-A966-5CD53EE33738}"/>
              </c:ext>
            </c:extLst>
          </c:dPt>
          <c:dPt>
            <c:idx val="9"/>
            <c:bubble3D val="0"/>
            <c:spPr>
              <a:solidFill>
                <a:schemeClr val="accent4">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3-6AF0-47FC-A966-5CD53EE33738}"/>
              </c:ext>
            </c:extLst>
          </c:dPt>
          <c:dLbls>
            <c:dLbl>
              <c:idx val="0"/>
              <c:delete val="1"/>
              <c:extLst>
                <c:ext xmlns:c15="http://schemas.microsoft.com/office/drawing/2012/chart" uri="{CE6537A1-D6FC-4f65-9D91-7224C49458BB}"/>
                <c:ext xmlns:c16="http://schemas.microsoft.com/office/drawing/2014/chart" uri="{C3380CC4-5D6E-409C-BE32-E72D297353CC}">
                  <c16:uniqueId val="{00000001-6AF0-47FC-A966-5CD53EE33738}"/>
                </c:ext>
              </c:extLst>
            </c:dLbl>
            <c:dLbl>
              <c:idx val="1"/>
              <c:spPr>
                <a:noFill/>
                <a:ln>
                  <a:noFill/>
                </a:ln>
                <a:effectLst/>
              </c:spPr>
              <c:txPr>
                <a:bodyPr rot="0" spcFirstLastPara="1" vertOverflow="ellipsis" vert="horz" wrap="square" anchor="ctr" anchorCtr="1"/>
                <a:lstStyle/>
                <a:p>
                  <a:pPr>
                    <a:defRPr sz="16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3-6AF0-47FC-A966-5CD53EE33738}"/>
                </c:ext>
              </c:extLst>
            </c:dLbl>
            <c:dLbl>
              <c:idx val="2"/>
              <c:spPr>
                <a:noFill/>
                <a:ln>
                  <a:noFill/>
                </a:ln>
                <a:effectLst/>
              </c:spPr>
              <c:txPr>
                <a:bodyPr rot="0" spcFirstLastPara="1" vertOverflow="ellipsis" vert="horz" wrap="square" anchor="ctr" anchorCtr="1"/>
                <a:lstStyle/>
                <a:p>
                  <a:pPr>
                    <a:defRPr sz="16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5-6AF0-47FC-A966-5CD53EE33738}"/>
                </c:ext>
              </c:extLst>
            </c:dLbl>
            <c:dLbl>
              <c:idx val="3"/>
              <c:layout>
                <c:manualLayout>
                  <c:x val="5.2784436765122185E-2"/>
                  <c:y val="-0.10788432676463622"/>
                </c:manualLayout>
              </c:layout>
              <c:spPr>
                <a:noFill/>
                <a:ln>
                  <a:noFill/>
                </a:ln>
                <a:effectLst/>
              </c:spPr>
              <c:txPr>
                <a:bodyPr rot="0" spcFirstLastPara="1" vertOverflow="ellipsis" vert="horz" wrap="square" anchor="ctr" anchorCtr="1"/>
                <a:lstStyle/>
                <a:p>
                  <a:pPr>
                    <a:defRPr sz="1600" b="1" i="0" u="none" strike="noStrike" kern="1200" spc="0" baseline="0">
                      <a:solidFill>
                        <a:schemeClr val="accent4"/>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6AF0-47FC-A966-5CD53EE33738}"/>
                </c:ext>
              </c:extLst>
            </c:dLbl>
            <c:dLbl>
              <c:idx val="4"/>
              <c:layout>
                <c:manualLayout>
                  <c:x val="0.3158611305967628"/>
                  <c:y val="-4.4987551890131282E-3"/>
                </c:manualLayout>
              </c:layout>
              <c:spPr>
                <a:noFill/>
                <a:ln>
                  <a:noFill/>
                </a:ln>
                <a:effectLst/>
              </c:spPr>
              <c:txPr>
                <a:bodyPr rot="0" spcFirstLastPara="1" vertOverflow="ellipsis" vert="horz" wrap="square" anchor="ctr" anchorCtr="1"/>
                <a:lstStyle/>
                <a:p>
                  <a:pPr>
                    <a:defRPr sz="1600" b="1" i="0" u="none" strike="noStrike" kern="1200" spc="0" baseline="0">
                      <a:solidFill>
                        <a:schemeClr val="accent5"/>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5393224042302665"/>
                      <c:h val="0.21212755750096571"/>
                    </c:manualLayout>
                  </c15:layout>
                </c:ext>
                <c:ext xmlns:c16="http://schemas.microsoft.com/office/drawing/2014/chart" uri="{C3380CC4-5D6E-409C-BE32-E72D297353CC}">
                  <c16:uniqueId val="{00000009-6AF0-47FC-A966-5CD53EE33738}"/>
                </c:ext>
              </c:extLst>
            </c:dLbl>
            <c:dLbl>
              <c:idx val="5"/>
              <c:delete val="1"/>
              <c:extLst>
                <c:ext xmlns:c15="http://schemas.microsoft.com/office/drawing/2012/chart" uri="{CE6537A1-D6FC-4f65-9D91-7224C49458BB}"/>
                <c:ext xmlns:c16="http://schemas.microsoft.com/office/drawing/2014/chart" uri="{C3380CC4-5D6E-409C-BE32-E72D297353CC}">
                  <c16:uniqueId val="{0000000B-6AF0-47FC-A966-5CD53EE33738}"/>
                </c:ext>
              </c:extLst>
            </c:dLbl>
            <c:dLbl>
              <c:idx val="6"/>
              <c:layout>
                <c:manualLayout>
                  <c:x val="2.7319678958559481E-3"/>
                  <c:y val="-3.7763230855257249E-2"/>
                </c:manualLayout>
              </c:layout>
              <c:spPr>
                <a:noFill/>
                <a:ln>
                  <a:noFill/>
                </a:ln>
                <a:effectLst/>
              </c:spPr>
              <c:txPr>
                <a:bodyPr rot="0" spcFirstLastPara="1" vertOverflow="ellipsis" vert="horz" wrap="square" anchor="ctr" anchorCtr="1"/>
                <a:lstStyle/>
                <a:p>
                  <a:pPr>
                    <a:defRPr sz="1600" b="1" i="0" u="none" strike="noStrike" kern="1200" spc="0" baseline="0">
                      <a:solidFill>
                        <a:schemeClr val="accent1">
                          <a:lumMod val="60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32678446108690984"/>
                      <c:h val="0.1716709349642272"/>
                    </c:manualLayout>
                  </c15:layout>
                </c:ext>
                <c:ext xmlns:c16="http://schemas.microsoft.com/office/drawing/2014/chart" uri="{C3380CC4-5D6E-409C-BE32-E72D297353CC}">
                  <c16:uniqueId val="{0000000D-6AF0-47FC-A966-5CD53EE33738}"/>
                </c:ext>
              </c:extLst>
            </c:dLbl>
            <c:dLbl>
              <c:idx val="7"/>
              <c:spPr>
                <a:noFill/>
                <a:ln>
                  <a:noFill/>
                </a:ln>
                <a:effectLst/>
              </c:spPr>
              <c:txPr>
                <a:bodyPr rot="0" spcFirstLastPara="1" vertOverflow="ellipsis" vert="horz" wrap="square" anchor="ctr" anchorCtr="1"/>
                <a:lstStyle/>
                <a:p>
                  <a:pPr>
                    <a:defRPr sz="1600" b="1" i="0" u="none" strike="noStrike" kern="1200" spc="0" baseline="0">
                      <a:solidFill>
                        <a:schemeClr val="accent2">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F-6AF0-47FC-A966-5CD53EE33738}"/>
                </c:ext>
              </c:extLst>
            </c:dLbl>
            <c:dLbl>
              <c:idx val="8"/>
              <c:spPr>
                <a:noFill/>
                <a:ln>
                  <a:noFill/>
                </a:ln>
                <a:effectLst/>
              </c:spPr>
              <c:txPr>
                <a:bodyPr rot="0" spcFirstLastPara="1" vertOverflow="ellipsis" vert="horz" wrap="square" anchor="ctr" anchorCtr="1"/>
                <a:lstStyle/>
                <a:p>
                  <a:pPr>
                    <a:defRPr sz="1600" b="1" i="0" u="none" strike="noStrike" kern="1200" spc="0" baseline="0">
                      <a:solidFill>
                        <a:schemeClr val="accent3">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11-6AF0-47FC-A966-5CD53EE33738}"/>
                </c:ext>
              </c:extLst>
            </c:dLbl>
            <c:dLbl>
              <c:idx val="9"/>
              <c:spPr>
                <a:noFill/>
                <a:ln>
                  <a:noFill/>
                </a:ln>
                <a:effectLst/>
              </c:spPr>
              <c:txPr>
                <a:bodyPr rot="0" spcFirstLastPara="1" vertOverflow="ellipsis" vert="horz" wrap="square" anchor="ctr" anchorCtr="1"/>
                <a:lstStyle/>
                <a:p>
                  <a:pPr>
                    <a:defRPr sz="1600" b="1" i="0" u="none" strike="noStrike" kern="1200" spc="0" baseline="0">
                      <a:solidFill>
                        <a:schemeClr val="accent4">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13-6AF0-47FC-A966-5CD53EE33738}"/>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'Environmental Impacts'!$C$6:$C$15</c:f>
              <c:strCache>
                <c:ptCount val="10"/>
                <c:pt idx="0">
                  <c:v>Bus (Heavy Duty) - India</c:v>
                </c:pt>
                <c:pt idx="1">
                  <c:v>Bus (Heavy Duty) - World</c:v>
                </c:pt>
                <c:pt idx="2">
                  <c:v>Scooter - India</c:v>
                </c:pt>
                <c:pt idx="3">
                  <c:v>Scooter - World</c:v>
                </c:pt>
                <c:pt idx="4">
                  <c:v>Three Wheeler (Freight) - India</c:v>
                </c:pt>
                <c:pt idx="5">
                  <c:v>Three Wheeler (Freight) - World</c:v>
                </c:pt>
                <c:pt idx="6">
                  <c:v>Three Wheeler (Passenger) - India</c:v>
                </c:pt>
                <c:pt idx="7">
                  <c:v>Three Wheeler (Passenger) - World</c:v>
                </c:pt>
                <c:pt idx="8">
                  <c:v>Truck (Light Duty) - India</c:v>
                </c:pt>
                <c:pt idx="9">
                  <c:v>Truck (Light Duty) - World</c:v>
                </c:pt>
              </c:strCache>
            </c:strRef>
          </c:cat>
          <c:val>
            <c:numRef>
              <c:f>'Environmental Impacts'!$M$6:$M$15</c:f>
              <c:numCache>
                <c:formatCode>_ * #,##0_ ;_ * \-#,##0_ ;_ * "-"??_ ;_ @_ </c:formatCode>
                <c:ptCount val="10"/>
                <c:pt idx="0">
                  <c:v>0</c:v>
                </c:pt>
                <c:pt idx="1">
                  <c:v>248656.41630958629</c:v>
                </c:pt>
                <c:pt idx="2">
                  <c:v>49631.524527295944</c:v>
                </c:pt>
                <c:pt idx="3">
                  <c:v>455146.54440584732</c:v>
                </c:pt>
                <c:pt idx="4">
                  <c:v>160515.6348618108</c:v>
                </c:pt>
                <c:pt idx="5">
                  <c:v>0</c:v>
                </c:pt>
                <c:pt idx="6">
                  <c:v>158658.02005921409</c:v>
                </c:pt>
                <c:pt idx="7">
                  <c:v>225772.60123569117</c:v>
                </c:pt>
                <c:pt idx="8">
                  <c:v>129876.59488304601</c:v>
                </c:pt>
                <c:pt idx="9">
                  <c:v>230071.50588567188</c:v>
                </c:pt>
              </c:numCache>
            </c:numRef>
          </c:val>
          <c:extLst>
            <c:ext xmlns:c16="http://schemas.microsoft.com/office/drawing/2014/chart" uri="{C3380CC4-5D6E-409C-BE32-E72D297353CC}">
              <c16:uniqueId val="{00000014-6AF0-47FC-A966-5CD53EE33738}"/>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F3D9-4859-93CC-3A9E37E9300F}"/>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F3D9-4859-93CC-3A9E37E9300F}"/>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F3D9-4859-93CC-3A9E37E9300F}"/>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F3D9-4859-93CC-3A9E37E9300F}"/>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F3D9-4859-93CC-3A9E37E9300F}"/>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F3D9-4859-93CC-3A9E37E9300F}"/>
              </c:ext>
            </c:extLst>
          </c:dPt>
          <c:dPt>
            <c:idx val="6"/>
            <c:bubble3D val="0"/>
            <c:spPr>
              <a:solidFill>
                <a:schemeClr val="accent1">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D-F3D9-4859-93CC-3A9E37E9300F}"/>
              </c:ext>
            </c:extLst>
          </c:dPt>
          <c:dPt>
            <c:idx val="7"/>
            <c:bubble3D val="0"/>
            <c:spPr>
              <a:solidFill>
                <a:schemeClr val="accent2">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F-F3D9-4859-93CC-3A9E37E9300F}"/>
              </c:ext>
            </c:extLst>
          </c:dPt>
          <c:dPt>
            <c:idx val="8"/>
            <c:bubble3D val="0"/>
            <c:spPr>
              <a:solidFill>
                <a:schemeClr val="accent3">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1-F3D9-4859-93CC-3A9E37E9300F}"/>
              </c:ext>
            </c:extLst>
          </c:dPt>
          <c:dPt>
            <c:idx val="9"/>
            <c:bubble3D val="0"/>
            <c:spPr>
              <a:solidFill>
                <a:schemeClr val="accent4">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3-F3D9-4859-93CC-3A9E37E9300F}"/>
              </c:ext>
            </c:extLst>
          </c:dPt>
          <c:dLbls>
            <c:dLbl>
              <c:idx val="0"/>
              <c:delete val="1"/>
              <c:extLst>
                <c:ext xmlns:c15="http://schemas.microsoft.com/office/drawing/2012/chart" uri="{CE6537A1-D6FC-4f65-9D91-7224C49458BB}"/>
                <c:ext xmlns:c16="http://schemas.microsoft.com/office/drawing/2014/chart" uri="{C3380CC4-5D6E-409C-BE32-E72D297353CC}">
                  <c16:uniqueId val="{00000001-F3D9-4859-93CC-3A9E37E9300F}"/>
                </c:ext>
              </c:extLst>
            </c:dLbl>
            <c:dLbl>
              <c:idx val="1"/>
              <c:spPr>
                <a:noFill/>
                <a:ln>
                  <a:noFill/>
                </a:ln>
                <a:effectLst/>
              </c:spPr>
              <c:txPr>
                <a:bodyPr rot="0" spcFirstLastPara="1" vertOverflow="ellipsis" vert="horz" wrap="square" anchor="ctr" anchorCtr="1"/>
                <a:lstStyle/>
                <a:p>
                  <a:pPr>
                    <a:defRPr sz="16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3-F3D9-4859-93CC-3A9E37E9300F}"/>
                </c:ext>
              </c:extLst>
            </c:dLbl>
            <c:dLbl>
              <c:idx val="2"/>
              <c:spPr>
                <a:noFill/>
                <a:ln>
                  <a:noFill/>
                </a:ln>
                <a:effectLst/>
              </c:spPr>
              <c:txPr>
                <a:bodyPr rot="0" spcFirstLastPara="1" vertOverflow="ellipsis" vert="horz" wrap="square" anchor="ctr" anchorCtr="1"/>
                <a:lstStyle/>
                <a:p>
                  <a:pPr>
                    <a:defRPr sz="16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5-F3D9-4859-93CC-3A9E37E9300F}"/>
                </c:ext>
              </c:extLst>
            </c:dLbl>
            <c:dLbl>
              <c:idx val="3"/>
              <c:spPr>
                <a:noFill/>
                <a:ln>
                  <a:noFill/>
                </a:ln>
                <a:effectLst/>
              </c:spPr>
              <c:txPr>
                <a:bodyPr rot="0" spcFirstLastPara="1" vertOverflow="ellipsis" vert="horz" wrap="square" anchor="ctr" anchorCtr="1"/>
                <a:lstStyle/>
                <a:p>
                  <a:pPr>
                    <a:defRPr sz="16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7-F3D9-4859-93CC-3A9E37E9300F}"/>
                </c:ext>
              </c:extLst>
            </c:dLbl>
            <c:dLbl>
              <c:idx val="4"/>
              <c:layout>
                <c:manualLayout>
                  <c:x val="5.861861540291817E-2"/>
                  <c:y val="-7.2655085712978087E-2"/>
                </c:manualLayout>
              </c:layout>
              <c:spPr>
                <a:noFill/>
                <a:ln>
                  <a:noFill/>
                </a:ln>
                <a:effectLst/>
              </c:spPr>
              <c:txPr>
                <a:bodyPr rot="0" spcFirstLastPara="1" vertOverflow="ellipsis" vert="horz" wrap="square" anchor="ctr" anchorCtr="1"/>
                <a:lstStyle/>
                <a:p>
                  <a:pPr>
                    <a:defRPr sz="1600" b="1" i="0" u="none" strike="noStrike" kern="1200" spc="0" baseline="0">
                      <a:solidFill>
                        <a:schemeClr val="accent5"/>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F3D9-4859-93CC-3A9E37E9300F}"/>
                </c:ext>
              </c:extLst>
            </c:dLbl>
            <c:dLbl>
              <c:idx val="5"/>
              <c:delete val="1"/>
              <c:extLst>
                <c:ext xmlns:c15="http://schemas.microsoft.com/office/drawing/2012/chart" uri="{CE6537A1-D6FC-4f65-9D91-7224C49458BB}"/>
                <c:ext xmlns:c16="http://schemas.microsoft.com/office/drawing/2014/chart" uri="{C3380CC4-5D6E-409C-BE32-E72D297353CC}">
                  <c16:uniqueId val="{0000000B-F3D9-4859-93CC-3A9E37E9300F}"/>
                </c:ext>
              </c:extLst>
            </c:dLbl>
            <c:dLbl>
              <c:idx val="6"/>
              <c:layout>
                <c:manualLayout>
                  <c:x val="-8.2388400561442088E-2"/>
                  <c:y val="-2.2270426101640969E-2"/>
                </c:manualLayout>
              </c:layout>
              <c:spPr>
                <a:noFill/>
                <a:ln>
                  <a:noFill/>
                </a:ln>
                <a:effectLst/>
              </c:spPr>
              <c:txPr>
                <a:bodyPr rot="0" spcFirstLastPara="1" vertOverflow="ellipsis" vert="horz" wrap="square" anchor="ctr" anchorCtr="1"/>
                <a:lstStyle/>
                <a:p>
                  <a:pPr>
                    <a:defRPr sz="1600" b="1" i="0" u="none" strike="noStrike" kern="1200" spc="0" baseline="0">
                      <a:solidFill>
                        <a:schemeClr val="accent1">
                          <a:lumMod val="60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F3D9-4859-93CC-3A9E37E9300F}"/>
                </c:ext>
              </c:extLst>
            </c:dLbl>
            <c:dLbl>
              <c:idx val="7"/>
              <c:spPr>
                <a:noFill/>
                <a:ln>
                  <a:noFill/>
                </a:ln>
                <a:effectLst/>
              </c:spPr>
              <c:txPr>
                <a:bodyPr rot="0" spcFirstLastPara="1" vertOverflow="ellipsis" vert="horz" wrap="square" anchor="ctr" anchorCtr="1"/>
                <a:lstStyle/>
                <a:p>
                  <a:pPr>
                    <a:defRPr sz="1600" b="1" i="0" u="none" strike="noStrike" kern="1200" spc="0" baseline="0">
                      <a:solidFill>
                        <a:schemeClr val="accent2">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F-F3D9-4859-93CC-3A9E37E9300F}"/>
                </c:ext>
              </c:extLst>
            </c:dLbl>
            <c:dLbl>
              <c:idx val="8"/>
              <c:spPr>
                <a:noFill/>
                <a:ln>
                  <a:noFill/>
                </a:ln>
                <a:effectLst/>
              </c:spPr>
              <c:txPr>
                <a:bodyPr rot="0" spcFirstLastPara="1" vertOverflow="ellipsis" vert="horz" wrap="square" anchor="ctr" anchorCtr="1"/>
                <a:lstStyle/>
                <a:p>
                  <a:pPr>
                    <a:defRPr sz="1600" b="1" i="0" u="none" strike="noStrike" kern="1200" spc="0" baseline="0">
                      <a:solidFill>
                        <a:schemeClr val="accent3">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11-F3D9-4859-93CC-3A9E37E9300F}"/>
                </c:ext>
              </c:extLst>
            </c:dLbl>
            <c:dLbl>
              <c:idx val="9"/>
              <c:spPr>
                <a:noFill/>
                <a:ln>
                  <a:noFill/>
                </a:ln>
                <a:effectLst/>
              </c:spPr>
              <c:txPr>
                <a:bodyPr rot="0" spcFirstLastPara="1" vertOverflow="ellipsis" vert="horz" wrap="square" anchor="ctr" anchorCtr="1"/>
                <a:lstStyle/>
                <a:p>
                  <a:pPr>
                    <a:defRPr sz="1600" b="1" i="0" u="none" strike="noStrike" kern="1200" spc="0" baseline="0">
                      <a:solidFill>
                        <a:schemeClr val="accent4">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13-F3D9-4859-93CC-3A9E37E9300F}"/>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'Environmental Impacts'!$C$6:$C$15</c:f>
              <c:strCache>
                <c:ptCount val="10"/>
                <c:pt idx="0">
                  <c:v>Bus (Heavy Duty) - India</c:v>
                </c:pt>
                <c:pt idx="1">
                  <c:v>Bus (Heavy Duty) - World</c:v>
                </c:pt>
                <c:pt idx="2">
                  <c:v>Scooter - India</c:v>
                </c:pt>
                <c:pt idx="3">
                  <c:v>Scooter - World</c:v>
                </c:pt>
                <c:pt idx="4">
                  <c:v>Three Wheeler (Freight) - India</c:v>
                </c:pt>
                <c:pt idx="5">
                  <c:v>Three Wheeler (Freight) - World</c:v>
                </c:pt>
                <c:pt idx="6">
                  <c:v>Three Wheeler (Passenger) - India</c:v>
                </c:pt>
                <c:pt idx="7">
                  <c:v>Three Wheeler (Passenger) - World</c:v>
                </c:pt>
                <c:pt idx="8">
                  <c:v>Truck (Light Duty) - India</c:v>
                </c:pt>
                <c:pt idx="9">
                  <c:v>Truck (Light Duty) - World</c:v>
                </c:pt>
              </c:strCache>
            </c:strRef>
          </c:cat>
          <c:val>
            <c:numRef>
              <c:f>'Environmental Impacts'!$M$6:$M$15</c:f>
              <c:numCache>
                <c:formatCode>_ * #,##0_ ;_ * \-#,##0_ ;_ * "-"??_ ;_ @_ </c:formatCode>
                <c:ptCount val="10"/>
                <c:pt idx="0">
                  <c:v>0</c:v>
                </c:pt>
                <c:pt idx="1">
                  <c:v>248656.41630958629</c:v>
                </c:pt>
                <c:pt idx="2">
                  <c:v>60235.36228374335</c:v>
                </c:pt>
                <c:pt idx="3">
                  <c:v>455146.54440584732</c:v>
                </c:pt>
                <c:pt idx="4">
                  <c:v>215120.61213144427</c:v>
                </c:pt>
                <c:pt idx="5">
                  <c:v>0</c:v>
                </c:pt>
                <c:pt idx="6">
                  <c:v>446642.89560404606</c:v>
                </c:pt>
                <c:pt idx="7">
                  <c:v>225772.60123569117</c:v>
                </c:pt>
                <c:pt idx="8">
                  <c:v>166244.72910505417</c:v>
                </c:pt>
                <c:pt idx="9">
                  <c:v>230071.50588567188</c:v>
                </c:pt>
              </c:numCache>
            </c:numRef>
          </c:val>
          <c:extLst>
            <c:ext xmlns:c16="http://schemas.microsoft.com/office/drawing/2014/chart" uri="{C3380CC4-5D6E-409C-BE32-E72D297353CC}">
              <c16:uniqueId val="{00000014-F3D9-4859-93CC-3A9E37E9300F}"/>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449B-43C9-B455-79C05549D17B}"/>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449B-43C9-B455-79C05549D17B}"/>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449B-43C9-B455-79C05549D17B}"/>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449B-43C9-B455-79C05549D17B}"/>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449B-43C9-B455-79C05549D17B}"/>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449B-43C9-B455-79C05549D17B}"/>
              </c:ext>
            </c:extLst>
          </c:dPt>
          <c:dPt>
            <c:idx val="6"/>
            <c:bubble3D val="0"/>
            <c:spPr>
              <a:solidFill>
                <a:schemeClr val="accent1">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D-449B-43C9-B455-79C05549D17B}"/>
              </c:ext>
            </c:extLst>
          </c:dPt>
          <c:dPt>
            <c:idx val="7"/>
            <c:bubble3D val="0"/>
            <c:spPr>
              <a:solidFill>
                <a:schemeClr val="accent2">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F-449B-43C9-B455-79C05549D17B}"/>
              </c:ext>
            </c:extLst>
          </c:dPt>
          <c:dPt>
            <c:idx val="8"/>
            <c:bubble3D val="0"/>
            <c:spPr>
              <a:solidFill>
                <a:schemeClr val="accent3">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1-449B-43C9-B455-79C05549D17B}"/>
              </c:ext>
            </c:extLst>
          </c:dPt>
          <c:dPt>
            <c:idx val="9"/>
            <c:bubble3D val="0"/>
            <c:spPr>
              <a:solidFill>
                <a:schemeClr val="accent4">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3-449B-43C9-B455-79C05549D17B}"/>
              </c:ext>
            </c:extLst>
          </c:dPt>
          <c:dLbls>
            <c:dLbl>
              <c:idx val="0"/>
              <c:delete val="1"/>
              <c:extLst>
                <c:ext xmlns:c15="http://schemas.microsoft.com/office/drawing/2012/chart" uri="{CE6537A1-D6FC-4f65-9D91-7224C49458BB}"/>
                <c:ext xmlns:c16="http://schemas.microsoft.com/office/drawing/2014/chart" uri="{C3380CC4-5D6E-409C-BE32-E72D297353CC}">
                  <c16:uniqueId val="{00000001-449B-43C9-B455-79C05549D17B}"/>
                </c:ext>
              </c:extLst>
            </c:dLbl>
            <c:dLbl>
              <c:idx val="1"/>
              <c:layout>
                <c:manualLayout>
                  <c:x val="0.18318317313411916"/>
                  <c:y val="0"/>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449B-43C9-B455-79C05549D17B}"/>
                </c:ext>
              </c:extLst>
            </c:dLbl>
            <c:dLbl>
              <c:idx val="2"/>
              <c:layout>
                <c:manualLayout>
                  <c:x val="0.17145945005353563"/>
                  <c:y val="0.1170554158709091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3"/>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449B-43C9-B455-79C05549D17B}"/>
                </c:ext>
              </c:extLst>
            </c:dLbl>
            <c:dLbl>
              <c:idx val="3"/>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7-449B-43C9-B455-79C05549D17B}"/>
                </c:ext>
              </c:extLst>
            </c:dLbl>
            <c:dLbl>
              <c:idx val="4"/>
              <c:layout>
                <c:manualLayout>
                  <c:x val="-0.24315806072966414"/>
                  <c:y val="0"/>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5"/>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449B-43C9-B455-79C05549D17B}"/>
                </c:ext>
              </c:extLst>
            </c:dLbl>
            <c:dLbl>
              <c:idx val="5"/>
              <c:delete val="1"/>
              <c:extLst>
                <c:ext xmlns:c15="http://schemas.microsoft.com/office/drawing/2012/chart" uri="{CE6537A1-D6FC-4f65-9D91-7224C49458BB}"/>
                <c:ext xmlns:c16="http://schemas.microsoft.com/office/drawing/2014/chart" uri="{C3380CC4-5D6E-409C-BE32-E72D297353CC}">
                  <c16:uniqueId val="{0000000B-449B-43C9-B455-79C05549D17B}"/>
                </c:ext>
              </c:extLst>
            </c:dLbl>
            <c:dLbl>
              <c:idx val="6"/>
              <c:delete val="1"/>
              <c:extLst>
                <c:ext xmlns:c15="http://schemas.microsoft.com/office/drawing/2012/chart" uri="{CE6537A1-D6FC-4f65-9D91-7224C49458BB}"/>
                <c:ext xmlns:c16="http://schemas.microsoft.com/office/drawing/2014/chart" uri="{C3380CC4-5D6E-409C-BE32-E72D297353CC}">
                  <c16:uniqueId val="{0000000D-449B-43C9-B455-79C05549D17B}"/>
                </c:ext>
              </c:extLst>
            </c:dLbl>
            <c:dLbl>
              <c:idx val="7"/>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2">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F-449B-43C9-B455-79C05549D17B}"/>
                </c:ext>
              </c:extLst>
            </c:dLbl>
            <c:dLbl>
              <c:idx val="8"/>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3">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11-449B-43C9-B455-79C05549D17B}"/>
                </c:ext>
              </c:extLst>
            </c:dLbl>
            <c:dLbl>
              <c:idx val="9"/>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4">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13-449B-43C9-B455-79C05549D17B}"/>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'Environmental Impacts'!$C$6:$C$15</c:f>
              <c:strCache>
                <c:ptCount val="10"/>
                <c:pt idx="0">
                  <c:v>Bus (Heavy Duty) - India</c:v>
                </c:pt>
                <c:pt idx="1">
                  <c:v>Bus (Heavy Duty) - World</c:v>
                </c:pt>
                <c:pt idx="2">
                  <c:v>Scooter - India</c:v>
                </c:pt>
                <c:pt idx="3">
                  <c:v>Scooter - World</c:v>
                </c:pt>
                <c:pt idx="4">
                  <c:v>Three Wheeler (Freight) - India</c:v>
                </c:pt>
                <c:pt idx="5">
                  <c:v>Three Wheeler (Freight) - World</c:v>
                </c:pt>
                <c:pt idx="6">
                  <c:v>Three Wheeler (Passenger) - India</c:v>
                </c:pt>
                <c:pt idx="7">
                  <c:v>Three Wheeler (Passenger) - World</c:v>
                </c:pt>
                <c:pt idx="8">
                  <c:v>Truck (Light Duty) - India</c:v>
                </c:pt>
                <c:pt idx="9">
                  <c:v>Truck (Light Duty) - World</c:v>
                </c:pt>
              </c:strCache>
            </c:strRef>
          </c:cat>
          <c:val>
            <c:numRef>
              <c:f>'Environmental Impacts'!$AK$6:$AK$15</c:f>
              <c:numCache>
                <c:formatCode>_ * #,##0_ ;_ * \-#,##0_ ;_ * "-"??_ ;_ @_ </c:formatCode>
                <c:ptCount val="10"/>
                <c:pt idx="0">
                  <c:v>0</c:v>
                </c:pt>
                <c:pt idx="1">
                  <c:v>77.164832932835793</c:v>
                </c:pt>
                <c:pt idx="2">
                  <c:v>78.976085418900666</c:v>
                </c:pt>
                <c:pt idx="3">
                  <c:v>783.55182591928997</c:v>
                </c:pt>
                <c:pt idx="4">
                  <c:v>185.9809857913458</c:v>
                </c:pt>
                <c:pt idx="5">
                  <c:v>0</c:v>
                </c:pt>
                <c:pt idx="6">
                  <c:v>-119.2721500642383</c:v>
                </c:pt>
                <c:pt idx="7">
                  <c:v>226.39570036350494</c:v>
                </c:pt>
                <c:pt idx="8">
                  <c:v>164.01425113752342</c:v>
                </c:pt>
                <c:pt idx="9">
                  <c:v>348.20155833268376</c:v>
                </c:pt>
              </c:numCache>
            </c:numRef>
          </c:val>
          <c:extLst>
            <c:ext xmlns:c16="http://schemas.microsoft.com/office/drawing/2014/chart" uri="{C3380CC4-5D6E-409C-BE32-E72D297353CC}">
              <c16:uniqueId val="{00000014-449B-43C9-B455-79C05549D17B}"/>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63E9-469A-86D0-4E4D49586115}"/>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63E9-469A-86D0-4E4D49586115}"/>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63E9-469A-86D0-4E4D49586115}"/>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63E9-469A-86D0-4E4D49586115}"/>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63E9-469A-86D0-4E4D49586115}"/>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63E9-469A-86D0-4E4D49586115}"/>
              </c:ext>
            </c:extLst>
          </c:dPt>
          <c:dPt>
            <c:idx val="6"/>
            <c:bubble3D val="0"/>
            <c:spPr>
              <a:solidFill>
                <a:schemeClr val="accent1">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D-63E9-469A-86D0-4E4D49586115}"/>
              </c:ext>
            </c:extLst>
          </c:dPt>
          <c:dPt>
            <c:idx val="7"/>
            <c:bubble3D val="0"/>
            <c:spPr>
              <a:solidFill>
                <a:schemeClr val="accent2">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F-63E9-469A-86D0-4E4D49586115}"/>
              </c:ext>
            </c:extLst>
          </c:dPt>
          <c:dPt>
            <c:idx val="8"/>
            <c:bubble3D val="0"/>
            <c:spPr>
              <a:solidFill>
                <a:schemeClr val="accent3">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1-63E9-469A-86D0-4E4D49586115}"/>
              </c:ext>
            </c:extLst>
          </c:dPt>
          <c:dPt>
            <c:idx val="9"/>
            <c:bubble3D val="0"/>
            <c:spPr>
              <a:solidFill>
                <a:schemeClr val="accent4">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3-63E9-469A-86D0-4E4D49586115}"/>
              </c:ext>
            </c:extLst>
          </c:dPt>
          <c:dLbls>
            <c:dLbl>
              <c:idx val="0"/>
              <c:delete val="1"/>
              <c:extLst>
                <c:ext xmlns:c15="http://schemas.microsoft.com/office/drawing/2012/chart" uri="{CE6537A1-D6FC-4f65-9D91-7224C49458BB}"/>
                <c:ext xmlns:c16="http://schemas.microsoft.com/office/drawing/2014/chart" uri="{C3380CC4-5D6E-409C-BE32-E72D297353CC}">
                  <c16:uniqueId val="{00000001-63E9-469A-86D0-4E4D49586115}"/>
                </c:ext>
              </c:extLst>
            </c:dLbl>
            <c:dLbl>
              <c:idx val="1"/>
              <c:layout>
                <c:manualLayout>
                  <c:x val="0.18318317313411916"/>
                  <c:y val="0"/>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3E9-469A-86D0-4E4D49586115}"/>
                </c:ext>
              </c:extLst>
            </c:dLbl>
            <c:dLbl>
              <c:idx val="2"/>
              <c:layout>
                <c:manualLayout>
                  <c:x val="0.17145945005353563"/>
                  <c:y val="0.1170554158709091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3"/>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3E9-469A-86D0-4E4D49586115}"/>
                </c:ext>
              </c:extLst>
            </c:dLbl>
            <c:dLbl>
              <c:idx val="3"/>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7-63E9-469A-86D0-4E4D49586115}"/>
                </c:ext>
              </c:extLst>
            </c:dLbl>
            <c:dLbl>
              <c:idx val="4"/>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9-63E9-469A-86D0-4E4D49586115}"/>
                </c:ext>
              </c:extLst>
            </c:dLbl>
            <c:dLbl>
              <c:idx val="5"/>
              <c:delete val="1"/>
              <c:extLst>
                <c:ext xmlns:c15="http://schemas.microsoft.com/office/drawing/2012/chart" uri="{CE6537A1-D6FC-4f65-9D91-7224C49458BB}"/>
                <c:ext xmlns:c16="http://schemas.microsoft.com/office/drawing/2014/chart" uri="{C3380CC4-5D6E-409C-BE32-E72D297353CC}">
                  <c16:uniqueId val="{0000000B-63E9-469A-86D0-4E4D49586115}"/>
                </c:ext>
              </c:extLst>
            </c:dLbl>
            <c:dLbl>
              <c:idx val="6"/>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1">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D-63E9-469A-86D0-4E4D49586115}"/>
                </c:ext>
              </c:extLst>
            </c:dLbl>
            <c:dLbl>
              <c:idx val="7"/>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2">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F-63E9-469A-86D0-4E4D49586115}"/>
                </c:ext>
              </c:extLst>
            </c:dLbl>
            <c:dLbl>
              <c:idx val="8"/>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3">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11-63E9-469A-86D0-4E4D49586115}"/>
                </c:ext>
              </c:extLst>
            </c:dLbl>
            <c:dLbl>
              <c:idx val="9"/>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4">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13-63E9-469A-86D0-4E4D49586115}"/>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'Environmental Impacts'!$C$6:$C$15</c:f>
              <c:strCache>
                <c:ptCount val="10"/>
                <c:pt idx="0">
                  <c:v>Bus (Heavy Duty) - India</c:v>
                </c:pt>
                <c:pt idx="1">
                  <c:v>Bus (Heavy Duty) - World</c:v>
                </c:pt>
                <c:pt idx="2">
                  <c:v>Scooter - India</c:v>
                </c:pt>
                <c:pt idx="3">
                  <c:v>Scooter - World</c:v>
                </c:pt>
                <c:pt idx="4">
                  <c:v>Three Wheeler (Freight) - India</c:v>
                </c:pt>
                <c:pt idx="5">
                  <c:v>Three Wheeler (Freight) - World</c:v>
                </c:pt>
                <c:pt idx="6">
                  <c:v>Three Wheeler (Passenger) - India</c:v>
                </c:pt>
                <c:pt idx="7">
                  <c:v>Three Wheeler (Passenger) - World</c:v>
                </c:pt>
                <c:pt idx="8">
                  <c:v>Truck (Light Duty) - India</c:v>
                </c:pt>
                <c:pt idx="9">
                  <c:v>Truck (Light Duty) - World</c:v>
                </c:pt>
              </c:strCache>
            </c:strRef>
          </c:cat>
          <c:val>
            <c:numRef>
              <c:f>'Environmental Impacts'!$AK$6:$AK$15</c:f>
              <c:numCache>
                <c:formatCode>_ * #,##0_ ;_ * \-#,##0_ ;_ * "-"??_ ;_ @_ </c:formatCode>
                <c:ptCount val="10"/>
                <c:pt idx="0">
                  <c:v>0</c:v>
                </c:pt>
                <c:pt idx="1">
                  <c:v>77.164832932835793</c:v>
                </c:pt>
                <c:pt idx="2">
                  <c:v>104.20081538769165</c:v>
                </c:pt>
                <c:pt idx="3">
                  <c:v>783.55182591928997</c:v>
                </c:pt>
                <c:pt idx="4">
                  <c:v>315.87695725139406</c:v>
                </c:pt>
                <c:pt idx="5">
                  <c:v>0</c:v>
                </c:pt>
                <c:pt idx="6">
                  <c:v>565.79498200286275</c:v>
                </c:pt>
                <c:pt idx="7">
                  <c:v>226.39570036350494</c:v>
                </c:pt>
                <c:pt idx="8">
                  <c:v>250.52786878139145</c:v>
                </c:pt>
                <c:pt idx="9">
                  <c:v>348.20155833268376</c:v>
                </c:pt>
              </c:numCache>
            </c:numRef>
          </c:val>
          <c:extLst>
            <c:ext xmlns:c16="http://schemas.microsoft.com/office/drawing/2014/chart" uri="{C3380CC4-5D6E-409C-BE32-E72D297353CC}">
              <c16:uniqueId val="{00000014-63E9-469A-86D0-4E4D49586115}"/>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4528-44F8-B887-DDC25A434A2F}"/>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4528-44F8-B887-DDC25A434A2F}"/>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4528-44F8-B887-DDC25A434A2F}"/>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4528-44F8-B887-DDC25A434A2F}"/>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4528-44F8-B887-DDC25A434A2F}"/>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4528-44F8-B887-DDC25A434A2F}"/>
              </c:ext>
            </c:extLst>
          </c:dPt>
          <c:dPt>
            <c:idx val="6"/>
            <c:bubble3D val="0"/>
            <c:spPr>
              <a:solidFill>
                <a:schemeClr val="accent1">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D-4528-44F8-B887-DDC25A434A2F}"/>
              </c:ext>
            </c:extLst>
          </c:dPt>
          <c:dPt>
            <c:idx val="7"/>
            <c:bubble3D val="0"/>
            <c:spPr>
              <a:solidFill>
                <a:schemeClr val="accent2">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F-4528-44F8-B887-DDC25A434A2F}"/>
              </c:ext>
            </c:extLst>
          </c:dPt>
          <c:dPt>
            <c:idx val="8"/>
            <c:bubble3D val="0"/>
            <c:spPr>
              <a:solidFill>
                <a:schemeClr val="accent3">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1-4528-44F8-B887-DDC25A434A2F}"/>
              </c:ext>
            </c:extLst>
          </c:dPt>
          <c:dPt>
            <c:idx val="9"/>
            <c:bubble3D val="0"/>
            <c:spPr>
              <a:solidFill>
                <a:schemeClr val="accent4">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3-4528-44F8-B887-DDC25A434A2F}"/>
              </c:ext>
            </c:extLst>
          </c:dPt>
          <c:dLbls>
            <c:dLbl>
              <c:idx val="0"/>
              <c:delete val="1"/>
              <c:extLst>
                <c:ext xmlns:c15="http://schemas.microsoft.com/office/drawing/2012/chart" uri="{CE6537A1-D6FC-4f65-9D91-7224C49458BB}"/>
                <c:ext xmlns:c16="http://schemas.microsoft.com/office/drawing/2014/chart" uri="{C3380CC4-5D6E-409C-BE32-E72D297353CC}">
                  <c16:uniqueId val="{00000001-4528-44F8-B887-DDC25A434A2F}"/>
                </c:ext>
              </c:extLst>
            </c:dLbl>
            <c:dLbl>
              <c:idx val="1"/>
              <c:spPr>
                <a:noFill/>
                <a:ln>
                  <a:noFill/>
                </a:ln>
                <a:effectLst/>
              </c:spPr>
              <c:txPr>
                <a:bodyPr rot="0" spcFirstLastPara="1" vertOverflow="ellipsis" vert="horz" wrap="square" anchor="ctr" anchorCtr="1"/>
                <a:lstStyle/>
                <a:p>
                  <a:pPr>
                    <a:defRPr sz="14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3-4528-44F8-B887-DDC25A434A2F}"/>
                </c:ext>
              </c:extLst>
            </c:dLbl>
            <c:dLbl>
              <c:idx val="2"/>
              <c:delete val="1"/>
              <c:extLst>
                <c:ext xmlns:c15="http://schemas.microsoft.com/office/drawing/2012/chart" uri="{CE6537A1-D6FC-4f65-9D91-7224C49458BB}"/>
                <c:ext xmlns:c16="http://schemas.microsoft.com/office/drawing/2014/chart" uri="{C3380CC4-5D6E-409C-BE32-E72D297353CC}">
                  <c16:uniqueId val="{00000005-4528-44F8-B887-DDC25A434A2F}"/>
                </c:ext>
              </c:extLst>
            </c:dLbl>
            <c:dLbl>
              <c:idx val="3"/>
              <c:spPr>
                <a:noFill/>
                <a:ln>
                  <a:noFill/>
                </a:ln>
                <a:effectLst/>
              </c:spPr>
              <c:txPr>
                <a:bodyPr rot="0" spcFirstLastPara="1" vertOverflow="ellipsis" vert="horz" wrap="square" anchor="ctr" anchorCtr="1"/>
                <a:lstStyle/>
                <a:p>
                  <a:pPr>
                    <a:defRPr sz="14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7-4528-44F8-B887-DDC25A434A2F}"/>
                </c:ext>
              </c:extLst>
            </c:dLbl>
            <c:dLbl>
              <c:idx val="4"/>
              <c:layout>
                <c:manualLayout>
                  <c:x val="6.7411407713355784E-2"/>
                  <c:y val="-9.0818857141222759E-2"/>
                </c:manualLayout>
              </c:layout>
              <c:spPr>
                <a:noFill/>
                <a:ln>
                  <a:noFill/>
                </a:ln>
                <a:effectLst/>
              </c:spPr>
              <c:txPr>
                <a:bodyPr rot="0" spcFirstLastPara="1" vertOverflow="ellipsis" vert="horz" wrap="square" anchor="ctr" anchorCtr="1"/>
                <a:lstStyle/>
                <a:p>
                  <a:pPr>
                    <a:defRPr sz="1400" b="1" i="0" u="none" strike="noStrike" kern="1200" spc="0" baseline="0">
                      <a:solidFill>
                        <a:schemeClr val="accent5"/>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4528-44F8-B887-DDC25A434A2F}"/>
                </c:ext>
              </c:extLst>
            </c:dLbl>
            <c:dLbl>
              <c:idx val="5"/>
              <c:delete val="1"/>
              <c:extLst>
                <c:ext xmlns:c15="http://schemas.microsoft.com/office/drawing/2012/chart" uri="{CE6537A1-D6FC-4f65-9D91-7224C49458BB}"/>
                <c:ext xmlns:c16="http://schemas.microsoft.com/office/drawing/2014/chart" uri="{C3380CC4-5D6E-409C-BE32-E72D297353CC}">
                  <c16:uniqueId val="{0000000B-4528-44F8-B887-DDC25A434A2F}"/>
                </c:ext>
              </c:extLst>
            </c:dLbl>
            <c:dLbl>
              <c:idx val="6"/>
              <c:layout>
                <c:manualLayout>
                  <c:x val="-9.965164618496089E-2"/>
                  <c:y val="0"/>
                </c:manualLayout>
              </c:layout>
              <c:spPr>
                <a:noFill/>
                <a:ln>
                  <a:noFill/>
                </a:ln>
                <a:effectLst/>
              </c:spPr>
              <c:txPr>
                <a:bodyPr rot="0" spcFirstLastPara="1" vertOverflow="ellipsis" vert="horz" wrap="square" anchor="ctr" anchorCtr="1"/>
                <a:lstStyle/>
                <a:p>
                  <a:pPr>
                    <a:defRPr sz="1400" b="1" i="0" u="none" strike="noStrike" kern="1200" spc="0" baseline="0">
                      <a:solidFill>
                        <a:schemeClr val="accent1">
                          <a:lumMod val="60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4528-44F8-B887-DDC25A434A2F}"/>
                </c:ext>
              </c:extLst>
            </c:dLbl>
            <c:dLbl>
              <c:idx val="7"/>
              <c:layout>
                <c:manualLayout>
                  <c:x val="-0.16413212312817088"/>
                  <c:y val="-7.467328253833859E-2"/>
                </c:manualLayout>
              </c:layout>
              <c:spPr>
                <a:noFill/>
                <a:ln>
                  <a:noFill/>
                </a:ln>
                <a:effectLst/>
              </c:spPr>
              <c:txPr>
                <a:bodyPr rot="0" spcFirstLastPara="1" vertOverflow="ellipsis" vert="horz" wrap="square" anchor="ctr" anchorCtr="1"/>
                <a:lstStyle/>
                <a:p>
                  <a:pPr>
                    <a:defRPr sz="1400" b="1" i="0" u="none" strike="noStrike" kern="1200" spc="0" baseline="0">
                      <a:solidFill>
                        <a:schemeClr val="accent2">
                          <a:lumMod val="60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F-4528-44F8-B887-DDC25A434A2F}"/>
                </c:ext>
              </c:extLst>
            </c:dLbl>
            <c:dLbl>
              <c:idx val="8"/>
              <c:layout>
                <c:manualLayout>
                  <c:x val="-5.5687684632772259E-2"/>
                  <c:y val="-0.15136476190203768"/>
                </c:manualLayout>
              </c:layout>
              <c:spPr>
                <a:noFill/>
                <a:ln>
                  <a:noFill/>
                </a:ln>
                <a:effectLst/>
              </c:spPr>
              <c:txPr>
                <a:bodyPr rot="0" spcFirstLastPara="1" vertOverflow="ellipsis" vert="horz" wrap="square" anchor="ctr" anchorCtr="1"/>
                <a:lstStyle/>
                <a:p>
                  <a:pPr>
                    <a:defRPr sz="1400" b="1" i="0" u="none" strike="noStrike" kern="1200" spc="0" baseline="0">
                      <a:solidFill>
                        <a:schemeClr val="accent3">
                          <a:lumMod val="60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1-4528-44F8-B887-DDC25A434A2F}"/>
                </c:ext>
              </c:extLst>
            </c:dLbl>
            <c:dLbl>
              <c:idx val="9"/>
              <c:spPr>
                <a:noFill/>
                <a:ln>
                  <a:noFill/>
                </a:ln>
                <a:effectLst/>
              </c:spPr>
              <c:txPr>
                <a:bodyPr rot="0" spcFirstLastPara="1" vertOverflow="ellipsis" vert="horz" wrap="square" anchor="ctr" anchorCtr="1"/>
                <a:lstStyle/>
                <a:p>
                  <a:pPr>
                    <a:defRPr sz="1400" b="1" i="0" u="none" strike="noStrike" kern="1200" spc="0" baseline="0">
                      <a:solidFill>
                        <a:schemeClr val="accent4">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13-4528-44F8-B887-DDC25A434A2F}"/>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'Environmental Impacts'!$C$6:$C$15</c:f>
              <c:strCache>
                <c:ptCount val="10"/>
                <c:pt idx="0">
                  <c:v>Bus (Heavy Duty) - India</c:v>
                </c:pt>
                <c:pt idx="1">
                  <c:v>Bus (Heavy Duty) - World</c:v>
                </c:pt>
                <c:pt idx="2">
                  <c:v>Scooter - India</c:v>
                </c:pt>
                <c:pt idx="3">
                  <c:v>Scooter - World</c:v>
                </c:pt>
                <c:pt idx="4">
                  <c:v>Three Wheeler (Freight) - India</c:v>
                </c:pt>
                <c:pt idx="5">
                  <c:v>Three Wheeler (Freight) - World</c:v>
                </c:pt>
                <c:pt idx="6">
                  <c:v>Three Wheeler (Passenger) - India</c:v>
                </c:pt>
                <c:pt idx="7">
                  <c:v>Three Wheeler (Passenger) - World</c:v>
                </c:pt>
                <c:pt idx="8">
                  <c:v>Truck (Light Duty) - India</c:v>
                </c:pt>
                <c:pt idx="9">
                  <c:v>Truck (Light Duty) - World</c:v>
                </c:pt>
              </c:strCache>
            </c:strRef>
          </c:cat>
          <c:val>
            <c:numRef>
              <c:f>'Environmental Impacts'!$AW$6:$AW$15</c:f>
              <c:numCache>
                <c:formatCode>_(* #,##0.00_);_(* \(#,##0.00\);_(* "-"??_);_(@_)</c:formatCode>
                <c:ptCount val="10"/>
                <c:pt idx="0">
                  <c:v>0</c:v>
                </c:pt>
                <c:pt idx="1">
                  <c:v>4.6787803715536525</c:v>
                </c:pt>
                <c:pt idx="2">
                  <c:v>7.1148492442556499E-3</c:v>
                </c:pt>
                <c:pt idx="3">
                  <c:v>0.57059478367404926</c:v>
                </c:pt>
                <c:pt idx="4">
                  <c:v>4.0829150051091192</c:v>
                </c:pt>
                <c:pt idx="5">
                  <c:v>0</c:v>
                </c:pt>
                <c:pt idx="6">
                  <c:v>1.5769497164651538</c:v>
                </c:pt>
                <c:pt idx="7">
                  <c:v>4.9263092238886474E-2</c:v>
                </c:pt>
                <c:pt idx="8">
                  <c:v>3.0829105211024022</c:v>
                </c:pt>
                <c:pt idx="9">
                  <c:v>4.2688433871051661</c:v>
                </c:pt>
              </c:numCache>
            </c:numRef>
          </c:val>
          <c:extLst>
            <c:ext xmlns:c16="http://schemas.microsoft.com/office/drawing/2014/chart" uri="{C3380CC4-5D6E-409C-BE32-E72D297353CC}">
              <c16:uniqueId val="{00000014-4528-44F8-B887-DDC25A434A2F}"/>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8655-4316-946B-19423059097B}"/>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8655-4316-946B-19423059097B}"/>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8655-4316-946B-19423059097B}"/>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8655-4316-946B-19423059097B}"/>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8655-4316-946B-19423059097B}"/>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8655-4316-946B-19423059097B}"/>
              </c:ext>
            </c:extLst>
          </c:dPt>
          <c:dPt>
            <c:idx val="6"/>
            <c:bubble3D val="0"/>
            <c:spPr>
              <a:solidFill>
                <a:schemeClr val="accent1">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D-8655-4316-946B-19423059097B}"/>
              </c:ext>
            </c:extLst>
          </c:dPt>
          <c:dPt>
            <c:idx val="7"/>
            <c:bubble3D val="0"/>
            <c:spPr>
              <a:solidFill>
                <a:schemeClr val="accent2">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F-8655-4316-946B-19423059097B}"/>
              </c:ext>
            </c:extLst>
          </c:dPt>
          <c:dPt>
            <c:idx val="8"/>
            <c:bubble3D val="0"/>
            <c:spPr>
              <a:solidFill>
                <a:schemeClr val="accent3">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1-8655-4316-946B-19423059097B}"/>
              </c:ext>
            </c:extLst>
          </c:dPt>
          <c:dPt>
            <c:idx val="9"/>
            <c:bubble3D val="0"/>
            <c:spPr>
              <a:solidFill>
                <a:schemeClr val="accent4">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3-8655-4316-946B-19423059097B}"/>
              </c:ext>
            </c:extLst>
          </c:dPt>
          <c:dLbls>
            <c:dLbl>
              <c:idx val="0"/>
              <c:delete val="1"/>
              <c:extLst>
                <c:ext xmlns:c15="http://schemas.microsoft.com/office/drawing/2012/chart" uri="{CE6537A1-D6FC-4f65-9D91-7224C49458BB}"/>
                <c:ext xmlns:c16="http://schemas.microsoft.com/office/drawing/2014/chart" uri="{C3380CC4-5D6E-409C-BE32-E72D297353CC}">
                  <c16:uniqueId val="{00000001-8655-4316-946B-19423059097B}"/>
                </c:ext>
              </c:extLst>
            </c:dLbl>
            <c:dLbl>
              <c:idx val="1"/>
              <c:spPr>
                <a:noFill/>
                <a:ln>
                  <a:noFill/>
                </a:ln>
                <a:effectLst/>
              </c:spPr>
              <c:txPr>
                <a:bodyPr rot="0" spcFirstLastPara="1" vertOverflow="ellipsis" vert="horz" wrap="square" anchor="ctr" anchorCtr="1"/>
                <a:lstStyle/>
                <a:p>
                  <a:pPr>
                    <a:defRPr sz="14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3-8655-4316-946B-19423059097B}"/>
                </c:ext>
              </c:extLst>
            </c:dLbl>
            <c:dLbl>
              <c:idx val="2"/>
              <c:delete val="1"/>
              <c:extLst>
                <c:ext xmlns:c15="http://schemas.microsoft.com/office/drawing/2012/chart" uri="{CE6537A1-D6FC-4f65-9D91-7224C49458BB}"/>
                <c:ext xmlns:c16="http://schemas.microsoft.com/office/drawing/2014/chart" uri="{C3380CC4-5D6E-409C-BE32-E72D297353CC}">
                  <c16:uniqueId val="{00000005-8655-4316-946B-19423059097B}"/>
                </c:ext>
              </c:extLst>
            </c:dLbl>
            <c:dLbl>
              <c:idx val="3"/>
              <c:spPr>
                <a:noFill/>
                <a:ln>
                  <a:noFill/>
                </a:ln>
                <a:effectLst/>
              </c:spPr>
              <c:txPr>
                <a:bodyPr rot="0" spcFirstLastPara="1" vertOverflow="ellipsis" vert="horz" wrap="square" anchor="ctr" anchorCtr="1"/>
                <a:lstStyle/>
                <a:p>
                  <a:pPr>
                    <a:defRPr sz="14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7-8655-4316-946B-19423059097B}"/>
                </c:ext>
              </c:extLst>
            </c:dLbl>
            <c:dLbl>
              <c:idx val="4"/>
              <c:layout>
                <c:manualLayout>
                  <c:x val="6.7411407713355784E-2"/>
                  <c:y val="-9.0818857141222759E-2"/>
                </c:manualLayout>
              </c:layout>
              <c:spPr>
                <a:noFill/>
                <a:ln>
                  <a:noFill/>
                </a:ln>
                <a:effectLst/>
              </c:spPr>
              <c:txPr>
                <a:bodyPr rot="0" spcFirstLastPara="1" vertOverflow="ellipsis" vert="horz" wrap="square" anchor="ctr" anchorCtr="1"/>
                <a:lstStyle/>
                <a:p>
                  <a:pPr>
                    <a:defRPr sz="1400" b="1" i="0" u="none" strike="noStrike" kern="1200" spc="0" baseline="0">
                      <a:solidFill>
                        <a:schemeClr val="accent5"/>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8655-4316-946B-19423059097B}"/>
                </c:ext>
              </c:extLst>
            </c:dLbl>
            <c:dLbl>
              <c:idx val="5"/>
              <c:delete val="1"/>
              <c:extLst>
                <c:ext xmlns:c15="http://schemas.microsoft.com/office/drawing/2012/chart" uri="{CE6537A1-D6FC-4f65-9D91-7224C49458BB}"/>
                <c:ext xmlns:c16="http://schemas.microsoft.com/office/drawing/2014/chart" uri="{C3380CC4-5D6E-409C-BE32-E72D297353CC}">
                  <c16:uniqueId val="{0000000B-8655-4316-946B-19423059097B}"/>
                </c:ext>
              </c:extLst>
            </c:dLbl>
            <c:dLbl>
              <c:idx val="6"/>
              <c:layout>
                <c:manualLayout>
                  <c:x val="-9.965164618496089E-2"/>
                  <c:y val="0"/>
                </c:manualLayout>
              </c:layout>
              <c:spPr>
                <a:noFill/>
                <a:ln>
                  <a:noFill/>
                </a:ln>
                <a:effectLst/>
              </c:spPr>
              <c:txPr>
                <a:bodyPr rot="0" spcFirstLastPara="1" vertOverflow="ellipsis" vert="horz" wrap="square" anchor="ctr" anchorCtr="1"/>
                <a:lstStyle/>
                <a:p>
                  <a:pPr>
                    <a:defRPr sz="1400" b="1" i="0" u="none" strike="noStrike" kern="1200" spc="0" baseline="0">
                      <a:solidFill>
                        <a:schemeClr val="accent1">
                          <a:lumMod val="60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8655-4316-946B-19423059097B}"/>
                </c:ext>
              </c:extLst>
            </c:dLbl>
            <c:dLbl>
              <c:idx val="7"/>
              <c:layout>
                <c:manualLayout>
                  <c:x val="-0.16413212312817088"/>
                  <c:y val="-7.467328253833859E-2"/>
                </c:manualLayout>
              </c:layout>
              <c:spPr>
                <a:noFill/>
                <a:ln>
                  <a:noFill/>
                </a:ln>
                <a:effectLst/>
              </c:spPr>
              <c:txPr>
                <a:bodyPr rot="0" spcFirstLastPara="1" vertOverflow="ellipsis" vert="horz" wrap="square" anchor="ctr" anchorCtr="1"/>
                <a:lstStyle/>
                <a:p>
                  <a:pPr>
                    <a:defRPr sz="1400" b="1" i="0" u="none" strike="noStrike" kern="1200" spc="0" baseline="0">
                      <a:solidFill>
                        <a:schemeClr val="accent2">
                          <a:lumMod val="60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F-8655-4316-946B-19423059097B}"/>
                </c:ext>
              </c:extLst>
            </c:dLbl>
            <c:dLbl>
              <c:idx val="8"/>
              <c:layout>
                <c:manualLayout>
                  <c:x val="-5.5687684632772259E-2"/>
                  <c:y val="-0.15136476190203768"/>
                </c:manualLayout>
              </c:layout>
              <c:spPr>
                <a:noFill/>
                <a:ln>
                  <a:noFill/>
                </a:ln>
                <a:effectLst/>
              </c:spPr>
              <c:txPr>
                <a:bodyPr rot="0" spcFirstLastPara="1" vertOverflow="ellipsis" vert="horz" wrap="square" anchor="ctr" anchorCtr="1"/>
                <a:lstStyle/>
                <a:p>
                  <a:pPr>
                    <a:defRPr sz="1400" b="1" i="0" u="none" strike="noStrike" kern="1200" spc="0" baseline="0">
                      <a:solidFill>
                        <a:schemeClr val="accent3">
                          <a:lumMod val="60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1-8655-4316-946B-19423059097B}"/>
                </c:ext>
              </c:extLst>
            </c:dLbl>
            <c:dLbl>
              <c:idx val="9"/>
              <c:spPr>
                <a:noFill/>
                <a:ln>
                  <a:noFill/>
                </a:ln>
                <a:effectLst/>
              </c:spPr>
              <c:txPr>
                <a:bodyPr rot="0" spcFirstLastPara="1" vertOverflow="ellipsis" vert="horz" wrap="square" anchor="ctr" anchorCtr="1"/>
                <a:lstStyle/>
                <a:p>
                  <a:pPr>
                    <a:defRPr sz="1400" b="1" i="0" u="none" strike="noStrike" kern="1200" spc="0" baseline="0">
                      <a:solidFill>
                        <a:schemeClr val="accent4">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13-8655-4316-946B-19423059097B}"/>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'Environmental Impacts'!$C$6:$C$15</c:f>
              <c:strCache>
                <c:ptCount val="10"/>
                <c:pt idx="0">
                  <c:v>Bus (Heavy Duty) - India</c:v>
                </c:pt>
                <c:pt idx="1">
                  <c:v>Bus (Heavy Duty) - World</c:v>
                </c:pt>
                <c:pt idx="2">
                  <c:v>Scooter - India</c:v>
                </c:pt>
                <c:pt idx="3">
                  <c:v>Scooter - World</c:v>
                </c:pt>
                <c:pt idx="4">
                  <c:v>Three Wheeler (Freight) - India</c:v>
                </c:pt>
                <c:pt idx="5">
                  <c:v>Three Wheeler (Freight) - World</c:v>
                </c:pt>
                <c:pt idx="6">
                  <c:v>Three Wheeler (Passenger) - India</c:v>
                </c:pt>
                <c:pt idx="7">
                  <c:v>Three Wheeler (Passenger) - World</c:v>
                </c:pt>
                <c:pt idx="8">
                  <c:v>Truck (Light Duty) - India</c:v>
                </c:pt>
                <c:pt idx="9">
                  <c:v>Truck (Light Duty) - World</c:v>
                </c:pt>
              </c:strCache>
            </c:strRef>
          </c:cat>
          <c:val>
            <c:numRef>
              <c:f>'Environmental Impacts'!$AW$6:$AW$15</c:f>
              <c:numCache>
                <c:formatCode>_(* #,##0.00_);_(* \(#,##0.00\);_(* "-"??_);_(@_)</c:formatCode>
                <c:ptCount val="10"/>
                <c:pt idx="0">
                  <c:v>0</c:v>
                </c:pt>
                <c:pt idx="1">
                  <c:v>4.6787803715536525</c:v>
                </c:pt>
                <c:pt idx="2">
                  <c:v>6.5867508600028893E-2</c:v>
                </c:pt>
                <c:pt idx="3">
                  <c:v>0.57059478367404926</c:v>
                </c:pt>
                <c:pt idx="4">
                  <c:v>4.3854646764959577</c:v>
                </c:pt>
                <c:pt idx="5">
                  <c:v>0</c:v>
                </c:pt>
                <c:pt idx="6">
                  <c:v>3.1725868509745472</c:v>
                </c:pt>
                <c:pt idx="7">
                  <c:v>4.9263092238886474E-2</c:v>
                </c:pt>
                <c:pt idx="8">
                  <c:v>3.2844153583535665</c:v>
                </c:pt>
                <c:pt idx="9">
                  <c:v>4.2688433871051661</c:v>
                </c:pt>
              </c:numCache>
            </c:numRef>
          </c:val>
          <c:extLst>
            <c:ext xmlns:c16="http://schemas.microsoft.com/office/drawing/2014/chart" uri="{C3380CC4-5D6E-409C-BE32-E72D297353CC}">
              <c16:uniqueId val="{00000014-8655-4316-946B-19423059097B}"/>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E07617-1C67-44FE-8BEA-CED60481E614}" type="doc">
      <dgm:prSet loTypeId="urn:microsoft.com/office/officeart/2009/3/layout/StepUpProcess" loCatId="process" qsTypeId="urn:microsoft.com/office/officeart/2005/8/quickstyle/simple1" qsCatId="simple" csTypeId="urn:microsoft.com/office/officeart/2005/8/colors/accent5_2" csCatId="accent5" phldr="1"/>
      <dgm:spPr/>
    </dgm:pt>
    <dgm:pt modelId="{7BD10B55-3CAF-493C-9F31-A607FDE45658}">
      <dgm:prSet phldrT="[Text]"/>
      <dgm:spPr/>
      <dgm:t>
        <a:bodyPr/>
        <a:lstStyle/>
        <a:p>
          <a:r>
            <a:rPr lang="en-GB" dirty="0">
              <a:latin typeface="+mn-lt"/>
              <a:cs typeface="Arial" panose="020B0604020202020204" pitchFamily="34" charset="0"/>
            </a:rPr>
            <a:t>1. Project Goals and Scope Definition</a:t>
          </a:r>
        </a:p>
      </dgm:t>
    </dgm:pt>
    <dgm:pt modelId="{A9D10F6B-ABD2-4222-859F-48619BAEAD33}" type="parTrans" cxnId="{83ABF149-8E92-4AE5-8828-404358CF33A1}">
      <dgm:prSet/>
      <dgm:spPr/>
      <dgm:t>
        <a:bodyPr/>
        <a:lstStyle/>
        <a:p>
          <a:endParaRPr lang="en-GB">
            <a:latin typeface="+mn-lt"/>
          </a:endParaRPr>
        </a:p>
      </dgm:t>
    </dgm:pt>
    <dgm:pt modelId="{AFD88FBA-45AF-4F94-90C5-FDB1D748EADC}" type="sibTrans" cxnId="{83ABF149-8E92-4AE5-8828-404358CF33A1}">
      <dgm:prSet/>
      <dgm:spPr/>
      <dgm:t>
        <a:bodyPr/>
        <a:lstStyle/>
        <a:p>
          <a:endParaRPr lang="en-GB">
            <a:latin typeface="+mn-lt"/>
          </a:endParaRPr>
        </a:p>
      </dgm:t>
    </dgm:pt>
    <dgm:pt modelId="{FFC637CA-1A89-4BB7-A95D-C72E5A942597}">
      <dgm:prSet phldrT="[Text]"/>
      <dgm:spPr/>
      <dgm:t>
        <a:bodyPr/>
        <a:lstStyle/>
        <a:p>
          <a:r>
            <a:rPr lang="en-GB" dirty="0">
              <a:latin typeface="+mn-lt"/>
              <a:cs typeface="Arial" panose="020B0604020202020204" pitchFamily="34" charset="0"/>
            </a:rPr>
            <a:t>2. Life-Cycle Inventory Data Collection</a:t>
          </a:r>
        </a:p>
      </dgm:t>
    </dgm:pt>
    <dgm:pt modelId="{72F821C9-7C33-4A23-91B6-D2E2D9163ED9}" type="parTrans" cxnId="{7AC47185-3392-4CCD-9977-C06A5E5886C0}">
      <dgm:prSet/>
      <dgm:spPr/>
      <dgm:t>
        <a:bodyPr/>
        <a:lstStyle/>
        <a:p>
          <a:endParaRPr lang="en-GB">
            <a:latin typeface="+mn-lt"/>
          </a:endParaRPr>
        </a:p>
      </dgm:t>
    </dgm:pt>
    <dgm:pt modelId="{A2C88FDB-AF41-4A31-9B8E-0DDB63203D25}" type="sibTrans" cxnId="{7AC47185-3392-4CCD-9977-C06A5E5886C0}">
      <dgm:prSet/>
      <dgm:spPr/>
      <dgm:t>
        <a:bodyPr/>
        <a:lstStyle/>
        <a:p>
          <a:endParaRPr lang="en-GB">
            <a:latin typeface="+mn-lt"/>
          </a:endParaRPr>
        </a:p>
      </dgm:t>
    </dgm:pt>
    <dgm:pt modelId="{4F3B41CD-3A32-4CE3-A6B6-B857A9C0E825}">
      <dgm:prSet phldrT="[Text]"/>
      <dgm:spPr/>
      <dgm:t>
        <a:bodyPr/>
        <a:lstStyle/>
        <a:p>
          <a:r>
            <a:rPr lang="en-GB" dirty="0">
              <a:latin typeface="+mn-lt"/>
              <a:cs typeface="Arial" panose="020B0604020202020204" pitchFamily="34" charset="0"/>
            </a:rPr>
            <a:t>3. Life Cycle Inventory Compilation</a:t>
          </a:r>
        </a:p>
      </dgm:t>
    </dgm:pt>
    <dgm:pt modelId="{804A8D13-829E-4530-9DF2-8CB567B3A688}" type="parTrans" cxnId="{DFB2B6DE-FC66-4034-A029-C7889EEBCEF8}">
      <dgm:prSet/>
      <dgm:spPr/>
      <dgm:t>
        <a:bodyPr/>
        <a:lstStyle/>
        <a:p>
          <a:endParaRPr lang="en-GB">
            <a:latin typeface="+mn-lt"/>
          </a:endParaRPr>
        </a:p>
      </dgm:t>
    </dgm:pt>
    <dgm:pt modelId="{F9B48549-CE6F-40DB-9B9C-787ABF1DA325}" type="sibTrans" cxnId="{DFB2B6DE-FC66-4034-A029-C7889EEBCEF8}">
      <dgm:prSet/>
      <dgm:spPr/>
      <dgm:t>
        <a:bodyPr/>
        <a:lstStyle/>
        <a:p>
          <a:endParaRPr lang="en-GB">
            <a:latin typeface="+mn-lt"/>
          </a:endParaRPr>
        </a:p>
      </dgm:t>
    </dgm:pt>
    <dgm:pt modelId="{53297276-15B2-4A50-B8FD-AB37F1EF8856}">
      <dgm:prSet/>
      <dgm:spPr/>
      <dgm:t>
        <a:bodyPr/>
        <a:lstStyle/>
        <a:p>
          <a:r>
            <a:rPr lang="en-GB" dirty="0">
              <a:latin typeface="+mn-lt"/>
              <a:cs typeface="Arial" panose="020B0604020202020204" pitchFamily="34" charset="0"/>
            </a:rPr>
            <a:t>4.</a:t>
          </a:r>
        </a:p>
        <a:p>
          <a:r>
            <a:rPr lang="en-GB" dirty="0">
              <a:latin typeface="+mn-lt"/>
              <a:cs typeface="Arial" panose="020B0604020202020204" pitchFamily="34" charset="0"/>
            </a:rPr>
            <a:t>Life-Cycle Inventory Analysis &amp; Interpretation</a:t>
          </a:r>
        </a:p>
      </dgm:t>
    </dgm:pt>
    <dgm:pt modelId="{05F11B35-E736-4D38-90AF-960C27FA5508}" type="parTrans" cxnId="{CBC30A88-C6D3-440E-856A-D944E695681C}">
      <dgm:prSet/>
      <dgm:spPr/>
      <dgm:t>
        <a:bodyPr/>
        <a:lstStyle/>
        <a:p>
          <a:endParaRPr lang="en-GB">
            <a:latin typeface="+mn-lt"/>
          </a:endParaRPr>
        </a:p>
      </dgm:t>
    </dgm:pt>
    <dgm:pt modelId="{6E3487B2-8E50-4DA4-BFF6-2AF5B73AC909}" type="sibTrans" cxnId="{CBC30A88-C6D3-440E-856A-D944E695681C}">
      <dgm:prSet/>
      <dgm:spPr/>
      <dgm:t>
        <a:bodyPr/>
        <a:lstStyle/>
        <a:p>
          <a:endParaRPr lang="en-GB">
            <a:latin typeface="+mn-lt"/>
          </a:endParaRPr>
        </a:p>
      </dgm:t>
    </dgm:pt>
    <dgm:pt modelId="{EE7F2DC0-B836-4BA9-B32A-8B0BE9BF9A8A}" type="pres">
      <dgm:prSet presAssocID="{48E07617-1C67-44FE-8BEA-CED60481E614}" presName="rootnode" presStyleCnt="0">
        <dgm:presLayoutVars>
          <dgm:chMax/>
          <dgm:chPref/>
          <dgm:dir/>
          <dgm:animLvl val="lvl"/>
        </dgm:presLayoutVars>
      </dgm:prSet>
      <dgm:spPr/>
    </dgm:pt>
    <dgm:pt modelId="{BF8D181B-7602-4420-AFAF-C28F71702125}" type="pres">
      <dgm:prSet presAssocID="{7BD10B55-3CAF-493C-9F31-A607FDE45658}" presName="composite" presStyleCnt="0"/>
      <dgm:spPr/>
    </dgm:pt>
    <dgm:pt modelId="{21350AB2-20D0-4A9D-8F04-A386D8C3BEF1}" type="pres">
      <dgm:prSet presAssocID="{7BD10B55-3CAF-493C-9F31-A607FDE45658}" presName="LShape" presStyleLbl="alignNode1" presStyleIdx="0" presStyleCnt="7"/>
      <dgm:spPr/>
    </dgm:pt>
    <dgm:pt modelId="{57DE8C9B-ADF7-4166-BF38-A4F4DEA11C4B}" type="pres">
      <dgm:prSet presAssocID="{7BD10B55-3CAF-493C-9F31-A607FDE45658}" presName="ParentText" presStyleLbl="revTx" presStyleIdx="0" presStyleCnt="4">
        <dgm:presLayoutVars>
          <dgm:chMax val="0"/>
          <dgm:chPref val="0"/>
          <dgm:bulletEnabled val="1"/>
        </dgm:presLayoutVars>
      </dgm:prSet>
      <dgm:spPr/>
    </dgm:pt>
    <dgm:pt modelId="{39E85811-FC7C-4B9F-809E-09C0F22CFE0B}" type="pres">
      <dgm:prSet presAssocID="{7BD10B55-3CAF-493C-9F31-A607FDE45658}" presName="Triangle" presStyleLbl="alignNode1" presStyleIdx="1" presStyleCnt="7"/>
      <dgm:spPr/>
    </dgm:pt>
    <dgm:pt modelId="{345DF22B-EF83-4C2E-B951-487949DD401D}" type="pres">
      <dgm:prSet presAssocID="{AFD88FBA-45AF-4F94-90C5-FDB1D748EADC}" presName="sibTrans" presStyleCnt="0"/>
      <dgm:spPr/>
    </dgm:pt>
    <dgm:pt modelId="{AE83F0B0-7DCC-4424-8170-473777EACECD}" type="pres">
      <dgm:prSet presAssocID="{AFD88FBA-45AF-4F94-90C5-FDB1D748EADC}" presName="space" presStyleCnt="0"/>
      <dgm:spPr/>
    </dgm:pt>
    <dgm:pt modelId="{457C47F0-E535-4820-87A5-9D663BEE2ADD}" type="pres">
      <dgm:prSet presAssocID="{FFC637CA-1A89-4BB7-A95D-C72E5A942597}" presName="composite" presStyleCnt="0"/>
      <dgm:spPr/>
    </dgm:pt>
    <dgm:pt modelId="{5D20BB15-A81A-471C-955D-B4630E0F3EAB}" type="pres">
      <dgm:prSet presAssocID="{FFC637CA-1A89-4BB7-A95D-C72E5A942597}" presName="LShape" presStyleLbl="alignNode1" presStyleIdx="2" presStyleCnt="7"/>
      <dgm:spPr/>
    </dgm:pt>
    <dgm:pt modelId="{0313D7D7-B9A9-487C-B4B1-60C52B401810}" type="pres">
      <dgm:prSet presAssocID="{FFC637CA-1A89-4BB7-A95D-C72E5A942597}" presName="ParentText" presStyleLbl="revTx" presStyleIdx="1" presStyleCnt="4">
        <dgm:presLayoutVars>
          <dgm:chMax val="0"/>
          <dgm:chPref val="0"/>
          <dgm:bulletEnabled val="1"/>
        </dgm:presLayoutVars>
      </dgm:prSet>
      <dgm:spPr/>
    </dgm:pt>
    <dgm:pt modelId="{64F19B21-40DC-4F5D-B190-B09E357A932F}" type="pres">
      <dgm:prSet presAssocID="{FFC637CA-1A89-4BB7-A95D-C72E5A942597}" presName="Triangle" presStyleLbl="alignNode1" presStyleIdx="3" presStyleCnt="7"/>
      <dgm:spPr/>
    </dgm:pt>
    <dgm:pt modelId="{D8D69C90-EDFE-4351-9517-F3C4B7E7D02C}" type="pres">
      <dgm:prSet presAssocID="{A2C88FDB-AF41-4A31-9B8E-0DDB63203D25}" presName="sibTrans" presStyleCnt="0"/>
      <dgm:spPr/>
    </dgm:pt>
    <dgm:pt modelId="{9331D4F9-4F48-4054-AEA6-46F50EAE8B13}" type="pres">
      <dgm:prSet presAssocID="{A2C88FDB-AF41-4A31-9B8E-0DDB63203D25}" presName="space" presStyleCnt="0"/>
      <dgm:spPr/>
    </dgm:pt>
    <dgm:pt modelId="{DD2D15DB-C521-4E54-98B6-A3AAC46E35FE}" type="pres">
      <dgm:prSet presAssocID="{4F3B41CD-3A32-4CE3-A6B6-B857A9C0E825}" presName="composite" presStyleCnt="0"/>
      <dgm:spPr/>
    </dgm:pt>
    <dgm:pt modelId="{F78B5601-6DE0-4F88-B2DE-2AF37B7BDA07}" type="pres">
      <dgm:prSet presAssocID="{4F3B41CD-3A32-4CE3-A6B6-B857A9C0E825}" presName="LShape" presStyleLbl="alignNode1" presStyleIdx="4" presStyleCnt="7"/>
      <dgm:spPr/>
    </dgm:pt>
    <dgm:pt modelId="{33098191-6B58-401A-8F36-F4F3FD920F37}" type="pres">
      <dgm:prSet presAssocID="{4F3B41CD-3A32-4CE3-A6B6-B857A9C0E825}" presName="ParentText" presStyleLbl="revTx" presStyleIdx="2" presStyleCnt="4">
        <dgm:presLayoutVars>
          <dgm:chMax val="0"/>
          <dgm:chPref val="0"/>
          <dgm:bulletEnabled val="1"/>
        </dgm:presLayoutVars>
      </dgm:prSet>
      <dgm:spPr/>
    </dgm:pt>
    <dgm:pt modelId="{C98FFDD4-953E-41FB-AD03-ADA165477B55}" type="pres">
      <dgm:prSet presAssocID="{4F3B41CD-3A32-4CE3-A6B6-B857A9C0E825}" presName="Triangle" presStyleLbl="alignNode1" presStyleIdx="5" presStyleCnt="7"/>
      <dgm:spPr/>
    </dgm:pt>
    <dgm:pt modelId="{71AB1944-408D-4B65-A0AC-12E567173825}" type="pres">
      <dgm:prSet presAssocID="{F9B48549-CE6F-40DB-9B9C-787ABF1DA325}" presName="sibTrans" presStyleCnt="0"/>
      <dgm:spPr/>
    </dgm:pt>
    <dgm:pt modelId="{844C86E3-5528-4D01-974A-0BF2F36B89BE}" type="pres">
      <dgm:prSet presAssocID="{F9B48549-CE6F-40DB-9B9C-787ABF1DA325}" presName="space" presStyleCnt="0"/>
      <dgm:spPr/>
    </dgm:pt>
    <dgm:pt modelId="{78F1AC23-A08D-436B-8BD3-A06951F41E41}" type="pres">
      <dgm:prSet presAssocID="{53297276-15B2-4A50-B8FD-AB37F1EF8856}" presName="composite" presStyleCnt="0"/>
      <dgm:spPr/>
    </dgm:pt>
    <dgm:pt modelId="{DB83C540-29BA-4234-9C77-477EF663A917}" type="pres">
      <dgm:prSet presAssocID="{53297276-15B2-4A50-B8FD-AB37F1EF8856}" presName="LShape" presStyleLbl="alignNode1" presStyleIdx="6" presStyleCnt="7"/>
      <dgm:spPr/>
    </dgm:pt>
    <dgm:pt modelId="{DE713401-9854-4C23-AE49-D7EE1493DE01}" type="pres">
      <dgm:prSet presAssocID="{53297276-15B2-4A50-B8FD-AB37F1EF8856}" presName="ParentText" presStyleLbl="revTx" presStyleIdx="3" presStyleCnt="4">
        <dgm:presLayoutVars>
          <dgm:chMax val="0"/>
          <dgm:chPref val="0"/>
          <dgm:bulletEnabled val="1"/>
        </dgm:presLayoutVars>
      </dgm:prSet>
      <dgm:spPr/>
    </dgm:pt>
  </dgm:ptLst>
  <dgm:cxnLst>
    <dgm:cxn modelId="{A17A9501-1148-4981-A875-D9C06ED1C48E}" type="presOf" srcId="{48E07617-1C67-44FE-8BEA-CED60481E614}" destId="{EE7F2DC0-B836-4BA9-B32A-8B0BE9BF9A8A}" srcOrd="0" destOrd="0" presId="urn:microsoft.com/office/officeart/2009/3/layout/StepUpProcess"/>
    <dgm:cxn modelId="{C3AAFE02-FDDD-43FC-9F41-6A3DAA30FCD2}" type="presOf" srcId="{FFC637CA-1A89-4BB7-A95D-C72E5A942597}" destId="{0313D7D7-B9A9-487C-B4B1-60C52B401810}" srcOrd="0" destOrd="0" presId="urn:microsoft.com/office/officeart/2009/3/layout/StepUpProcess"/>
    <dgm:cxn modelId="{83ABF149-8E92-4AE5-8828-404358CF33A1}" srcId="{48E07617-1C67-44FE-8BEA-CED60481E614}" destId="{7BD10B55-3CAF-493C-9F31-A607FDE45658}" srcOrd="0" destOrd="0" parTransId="{A9D10F6B-ABD2-4222-859F-48619BAEAD33}" sibTransId="{AFD88FBA-45AF-4F94-90C5-FDB1D748EADC}"/>
    <dgm:cxn modelId="{B1C1B44C-B5EA-4D72-A9CE-1E135EEBC5A9}" type="presOf" srcId="{7BD10B55-3CAF-493C-9F31-A607FDE45658}" destId="{57DE8C9B-ADF7-4166-BF38-A4F4DEA11C4B}" srcOrd="0" destOrd="0" presId="urn:microsoft.com/office/officeart/2009/3/layout/StepUpProcess"/>
    <dgm:cxn modelId="{7AC47185-3392-4CCD-9977-C06A5E5886C0}" srcId="{48E07617-1C67-44FE-8BEA-CED60481E614}" destId="{FFC637CA-1A89-4BB7-A95D-C72E5A942597}" srcOrd="1" destOrd="0" parTransId="{72F821C9-7C33-4A23-91B6-D2E2D9163ED9}" sibTransId="{A2C88FDB-AF41-4A31-9B8E-0DDB63203D25}"/>
    <dgm:cxn modelId="{CBC30A88-C6D3-440E-856A-D944E695681C}" srcId="{48E07617-1C67-44FE-8BEA-CED60481E614}" destId="{53297276-15B2-4A50-B8FD-AB37F1EF8856}" srcOrd="3" destOrd="0" parTransId="{05F11B35-E736-4D38-90AF-960C27FA5508}" sibTransId="{6E3487B2-8E50-4DA4-BFF6-2AF5B73AC909}"/>
    <dgm:cxn modelId="{F4695F9D-98A9-41D4-B23E-8B4E719BAB5E}" type="presOf" srcId="{53297276-15B2-4A50-B8FD-AB37F1EF8856}" destId="{DE713401-9854-4C23-AE49-D7EE1493DE01}" srcOrd="0" destOrd="0" presId="urn:microsoft.com/office/officeart/2009/3/layout/StepUpProcess"/>
    <dgm:cxn modelId="{DFB2B6DE-FC66-4034-A029-C7889EEBCEF8}" srcId="{48E07617-1C67-44FE-8BEA-CED60481E614}" destId="{4F3B41CD-3A32-4CE3-A6B6-B857A9C0E825}" srcOrd="2" destOrd="0" parTransId="{804A8D13-829E-4530-9DF2-8CB567B3A688}" sibTransId="{F9B48549-CE6F-40DB-9B9C-787ABF1DA325}"/>
    <dgm:cxn modelId="{24AF7BED-105F-482C-A510-8A7C405AAEDC}" type="presOf" srcId="{4F3B41CD-3A32-4CE3-A6B6-B857A9C0E825}" destId="{33098191-6B58-401A-8F36-F4F3FD920F37}" srcOrd="0" destOrd="0" presId="urn:microsoft.com/office/officeart/2009/3/layout/StepUpProcess"/>
    <dgm:cxn modelId="{80E0D14E-4E84-4EC3-A46D-65485A7AF19F}" type="presParOf" srcId="{EE7F2DC0-B836-4BA9-B32A-8B0BE9BF9A8A}" destId="{BF8D181B-7602-4420-AFAF-C28F71702125}" srcOrd="0" destOrd="0" presId="urn:microsoft.com/office/officeart/2009/3/layout/StepUpProcess"/>
    <dgm:cxn modelId="{6DBB1E6E-74AD-4BC9-BDCB-6BCAB500EA8B}" type="presParOf" srcId="{BF8D181B-7602-4420-AFAF-C28F71702125}" destId="{21350AB2-20D0-4A9D-8F04-A386D8C3BEF1}" srcOrd="0" destOrd="0" presId="urn:microsoft.com/office/officeart/2009/3/layout/StepUpProcess"/>
    <dgm:cxn modelId="{29195612-A0FA-49D3-92A2-7B61F8477974}" type="presParOf" srcId="{BF8D181B-7602-4420-AFAF-C28F71702125}" destId="{57DE8C9B-ADF7-4166-BF38-A4F4DEA11C4B}" srcOrd="1" destOrd="0" presId="urn:microsoft.com/office/officeart/2009/3/layout/StepUpProcess"/>
    <dgm:cxn modelId="{2ED37154-ADD1-44B5-B227-A6B489DD3C41}" type="presParOf" srcId="{BF8D181B-7602-4420-AFAF-C28F71702125}" destId="{39E85811-FC7C-4B9F-809E-09C0F22CFE0B}" srcOrd="2" destOrd="0" presId="urn:microsoft.com/office/officeart/2009/3/layout/StepUpProcess"/>
    <dgm:cxn modelId="{022C8909-C351-4D44-A501-41D96E8F3F3C}" type="presParOf" srcId="{EE7F2DC0-B836-4BA9-B32A-8B0BE9BF9A8A}" destId="{345DF22B-EF83-4C2E-B951-487949DD401D}" srcOrd="1" destOrd="0" presId="urn:microsoft.com/office/officeart/2009/3/layout/StepUpProcess"/>
    <dgm:cxn modelId="{5E01BD81-D27E-4222-8EB4-7E430C2A6A56}" type="presParOf" srcId="{345DF22B-EF83-4C2E-B951-487949DD401D}" destId="{AE83F0B0-7DCC-4424-8170-473777EACECD}" srcOrd="0" destOrd="0" presId="urn:microsoft.com/office/officeart/2009/3/layout/StepUpProcess"/>
    <dgm:cxn modelId="{DA592C4A-E8AC-4FD7-B76B-DE8D051E1CAD}" type="presParOf" srcId="{EE7F2DC0-B836-4BA9-B32A-8B0BE9BF9A8A}" destId="{457C47F0-E535-4820-87A5-9D663BEE2ADD}" srcOrd="2" destOrd="0" presId="urn:microsoft.com/office/officeart/2009/3/layout/StepUpProcess"/>
    <dgm:cxn modelId="{D8B60095-3CFC-44CF-8E4F-C98F7E461A7B}" type="presParOf" srcId="{457C47F0-E535-4820-87A5-9D663BEE2ADD}" destId="{5D20BB15-A81A-471C-955D-B4630E0F3EAB}" srcOrd="0" destOrd="0" presId="urn:microsoft.com/office/officeart/2009/3/layout/StepUpProcess"/>
    <dgm:cxn modelId="{077C8362-E872-4698-AB2E-37C1B3CBF99C}" type="presParOf" srcId="{457C47F0-E535-4820-87A5-9D663BEE2ADD}" destId="{0313D7D7-B9A9-487C-B4B1-60C52B401810}" srcOrd="1" destOrd="0" presId="urn:microsoft.com/office/officeart/2009/3/layout/StepUpProcess"/>
    <dgm:cxn modelId="{6E04CB25-9051-4E2A-8150-ED1E5E6935AA}" type="presParOf" srcId="{457C47F0-E535-4820-87A5-9D663BEE2ADD}" destId="{64F19B21-40DC-4F5D-B190-B09E357A932F}" srcOrd="2" destOrd="0" presId="urn:microsoft.com/office/officeart/2009/3/layout/StepUpProcess"/>
    <dgm:cxn modelId="{8D4E1297-15EE-4EF3-8E15-A206E0011818}" type="presParOf" srcId="{EE7F2DC0-B836-4BA9-B32A-8B0BE9BF9A8A}" destId="{D8D69C90-EDFE-4351-9517-F3C4B7E7D02C}" srcOrd="3" destOrd="0" presId="urn:microsoft.com/office/officeart/2009/3/layout/StepUpProcess"/>
    <dgm:cxn modelId="{D858DED7-8C42-4C06-9DA7-547C3D2C7236}" type="presParOf" srcId="{D8D69C90-EDFE-4351-9517-F3C4B7E7D02C}" destId="{9331D4F9-4F48-4054-AEA6-46F50EAE8B13}" srcOrd="0" destOrd="0" presId="urn:microsoft.com/office/officeart/2009/3/layout/StepUpProcess"/>
    <dgm:cxn modelId="{B9D12380-0091-46F5-ACD4-3F08923A52BB}" type="presParOf" srcId="{EE7F2DC0-B836-4BA9-B32A-8B0BE9BF9A8A}" destId="{DD2D15DB-C521-4E54-98B6-A3AAC46E35FE}" srcOrd="4" destOrd="0" presId="urn:microsoft.com/office/officeart/2009/3/layout/StepUpProcess"/>
    <dgm:cxn modelId="{754EC8D6-294F-45D4-8502-0B1FE55995C4}" type="presParOf" srcId="{DD2D15DB-C521-4E54-98B6-A3AAC46E35FE}" destId="{F78B5601-6DE0-4F88-B2DE-2AF37B7BDA07}" srcOrd="0" destOrd="0" presId="urn:microsoft.com/office/officeart/2009/3/layout/StepUpProcess"/>
    <dgm:cxn modelId="{EAE6DEC9-3BD1-4F2E-8E35-D7566CFF0688}" type="presParOf" srcId="{DD2D15DB-C521-4E54-98B6-A3AAC46E35FE}" destId="{33098191-6B58-401A-8F36-F4F3FD920F37}" srcOrd="1" destOrd="0" presId="urn:microsoft.com/office/officeart/2009/3/layout/StepUpProcess"/>
    <dgm:cxn modelId="{85472277-98C7-437B-A488-3C20570A3D85}" type="presParOf" srcId="{DD2D15DB-C521-4E54-98B6-A3AAC46E35FE}" destId="{C98FFDD4-953E-41FB-AD03-ADA165477B55}" srcOrd="2" destOrd="0" presId="urn:microsoft.com/office/officeart/2009/3/layout/StepUpProcess"/>
    <dgm:cxn modelId="{80E322B2-2D2D-4941-840B-5A5901C7F043}" type="presParOf" srcId="{EE7F2DC0-B836-4BA9-B32A-8B0BE9BF9A8A}" destId="{71AB1944-408D-4B65-A0AC-12E567173825}" srcOrd="5" destOrd="0" presId="urn:microsoft.com/office/officeart/2009/3/layout/StepUpProcess"/>
    <dgm:cxn modelId="{FF703CBF-055E-4573-8593-34C0343D51B0}" type="presParOf" srcId="{71AB1944-408D-4B65-A0AC-12E567173825}" destId="{844C86E3-5528-4D01-974A-0BF2F36B89BE}" srcOrd="0" destOrd="0" presId="urn:microsoft.com/office/officeart/2009/3/layout/StepUpProcess"/>
    <dgm:cxn modelId="{368A7F85-C3A5-4C88-B2E2-E02A1036E1CA}" type="presParOf" srcId="{EE7F2DC0-B836-4BA9-B32A-8B0BE9BF9A8A}" destId="{78F1AC23-A08D-436B-8BD3-A06951F41E41}" srcOrd="6" destOrd="0" presId="urn:microsoft.com/office/officeart/2009/3/layout/StepUpProcess"/>
    <dgm:cxn modelId="{322E940E-DCE8-478F-BBE2-547363EF619F}" type="presParOf" srcId="{78F1AC23-A08D-436B-8BD3-A06951F41E41}" destId="{DB83C540-29BA-4234-9C77-477EF663A917}" srcOrd="0" destOrd="0" presId="urn:microsoft.com/office/officeart/2009/3/layout/StepUpProcess"/>
    <dgm:cxn modelId="{02B90FA6-DAE6-4D86-91F9-453C008B59A2}" type="presParOf" srcId="{78F1AC23-A08D-436B-8BD3-A06951F41E41}" destId="{DE713401-9854-4C23-AE49-D7EE1493DE01}"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350AB2-20D0-4A9D-8F04-A386D8C3BEF1}">
      <dsp:nvSpPr>
        <dsp:cNvPr id="0" name=""/>
        <dsp:cNvSpPr/>
      </dsp:nvSpPr>
      <dsp:spPr>
        <a:xfrm rot="5400000">
          <a:off x="397631" y="1621172"/>
          <a:ext cx="1182740" cy="1968053"/>
        </a:xfrm>
        <a:prstGeom prst="corner">
          <a:avLst>
            <a:gd name="adj1" fmla="val 16120"/>
            <a:gd name="adj2" fmla="val 1611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DE8C9B-ADF7-4166-BF38-A4F4DEA11C4B}">
      <dsp:nvSpPr>
        <dsp:cNvPr id="0" name=""/>
        <dsp:cNvSpPr/>
      </dsp:nvSpPr>
      <dsp:spPr>
        <a:xfrm>
          <a:off x="200202" y="2209196"/>
          <a:ext cx="1776770" cy="15574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latin typeface="+mn-lt"/>
              <a:cs typeface="Arial" panose="020B0604020202020204" pitchFamily="34" charset="0"/>
            </a:rPr>
            <a:t>1. Project Goals and Scope Definition</a:t>
          </a:r>
        </a:p>
      </dsp:txBody>
      <dsp:txXfrm>
        <a:off x="200202" y="2209196"/>
        <a:ext cx="1776770" cy="1557443"/>
      </dsp:txXfrm>
    </dsp:sp>
    <dsp:sp modelId="{39E85811-FC7C-4B9F-809E-09C0F22CFE0B}">
      <dsp:nvSpPr>
        <dsp:cNvPr id="0" name=""/>
        <dsp:cNvSpPr/>
      </dsp:nvSpPr>
      <dsp:spPr>
        <a:xfrm>
          <a:off x="1641732" y="1476281"/>
          <a:ext cx="335239" cy="335239"/>
        </a:xfrm>
        <a:prstGeom prst="triangle">
          <a:avLst>
            <a:gd name="adj" fmla="val 10000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20BB15-A81A-471C-955D-B4630E0F3EAB}">
      <dsp:nvSpPr>
        <dsp:cNvPr id="0" name=""/>
        <dsp:cNvSpPr/>
      </dsp:nvSpPr>
      <dsp:spPr>
        <a:xfrm rot="5400000">
          <a:off x="2572744" y="1082938"/>
          <a:ext cx="1182740" cy="1968053"/>
        </a:xfrm>
        <a:prstGeom prst="corner">
          <a:avLst>
            <a:gd name="adj1" fmla="val 16120"/>
            <a:gd name="adj2" fmla="val 1611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13D7D7-B9A9-487C-B4B1-60C52B401810}">
      <dsp:nvSpPr>
        <dsp:cNvPr id="0" name=""/>
        <dsp:cNvSpPr/>
      </dsp:nvSpPr>
      <dsp:spPr>
        <a:xfrm>
          <a:off x="2375315" y="1670962"/>
          <a:ext cx="1776770" cy="15574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latin typeface="+mn-lt"/>
              <a:cs typeface="Arial" panose="020B0604020202020204" pitchFamily="34" charset="0"/>
            </a:rPr>
            <a:t>2. Life-Cycle Inventory Data Collection</a:t>
          </a:r>
        </a:p>
      </dsp:txBody>
      <dsp:txXfrm>
        <a:off x="2375315" y="1670962"/>
        <a:ext cx="1776770" cy="1557443"/>
      </dsp:txXfrm>
    </dsp:sp>
    <dsp:sp modelId="{64F19B21-40DC-4F5D-B190-B09E357A932F}">
      <dsp:nvSpPr>
        <dsp:cNvPr id="0" name=""/>
        <dsp:cNvSpPr/>
      </dsp:nvSpPr>
      <dsp:spPr>
        <a:xfrm>
          <a:off x="3816846" y="938047"/>
          <a:ext cx="335239" cy="335239"/>
        </a:xfrm>
        <a:prstGeom prst="triangle">
          <a:avLst>
            <a:gd name="adj" fmla="val 10000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8B5601-6DE0-4F88-B2DE-2AF37B7BDA07}">
      <dsp:nvSpPr>
        <dsp:cNvPr id="0" name=""/>
        <dsp:cNvSpPr/>
      </dsp:nvSpPr>
      <dsp:spPr>
        <a:xfrm rot="5400000">
          <a:off x="4747858" y="544703"/>
          <a:ext cx="1182740" cy="1968053"/>
        </a:xfrm>
        <a:prstGeom prst="corner">
          <a:avLst>
            <a:gd name="adj1" fmla="val 16120"/>
            <a:gd name="adj2" fmla="val 1611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098191-6B58-401A-8F36-F4F3FD920F37}">
      <dsp:nvSpPr>
        <dsp:cNvPr id="0" name=""/>
        <dsp:cNvSpPr/>
      </dsp:nvSpPr>
      <dsp:spPr>
        <a:xfrm>
          <a:off x="4550429" y="1132728"/>
          <a:ext cx="1776770" cy="15574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latin typeface="+mn-lt"/>
              <a:cs typeface="Arial" panose="020B0604020202020204" pitchFamily="34" charset="0"/>
            </a:rPr>
            <a:t>3. Life Cycle Inventory Compilation</a:t>
          </a:r>
        </a:p>
      </dsp:txBody>
      <dsp:txXfrm>
        <a:off x="4550429" y="1132728"/>
        <a:ext cx="1776770" cy="1557443"/>
      </dsp:txXfrm>
    </dsp:sp>
    <dsp:sp modelId="{C98FFDD4-953E-41FB-AD03-ADA165477B55}">
      <dsp:nvSpPr>
        <dsp:cNvPr id="0" name=""/>
        <dsp:cNvSpPr/>
      </dsp:nvSpPr>
      <dsp:spPr>
        <a:xfrm>
          <a:off x="5991960" y="399813"/>
          <a:ext cx="335239" cy="335239"/>
        </a:xfrm>
        <a:prstGeom prst="triangle">
          <a:avLst>
            <a:gd name="adj" fmla="val 10000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83C540-29BA-4234-9C77-477EF663A917}">
      <dsp:nvSpPr>
        <dsp:cNvPr id="0" name=""/>
        <dsp:cNvSpPr/>
      </dsp:nvSpPr>
      <dsp:spPr>
        <a:xfrm rot="5400000">
          <a:off x="6922972" y="6469"/>
          <a:ext cx="1182740" cy="1968053"/>
        </a:xfrm>
        <a:prstGeom prst="corner">
          <a:avLst>
            <a:gd name="adj1" fmla="val 16120"/>
            <a:gd name="adj2" fmla="val 1611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713401-9854-4C23-AE49-D7EE1493DE01}">
      <dsp:nvSpPr>
        <dsp:cNvPr id="0" name=""/>
        <dsp:cNvSpPr/>
      </dsp:nvSpPr>
      <dsp:spPr>
        <a:xfrm>
          <a:off x="6725543" y="594494"/>
          <a:ext cx="1776770" cy="15574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latin typeface="+mn-lt"/>
              <a:cs typeface="Arial" panose="020B0604020202020204" pitchFamily="34" charset="0"/>
            </a:rPr>
            <a:t>4.</a:t>
          </a:r>
        </a:p>
        <a:p>
          <a:pPr marL="0" lvl="0" indent="0" algn="l" defTabSz="800100">
            <a:lnSpc>
              <a:spcPct val="90000"/>
            </a:lnSpc>
            <a:spcBef>
              <a:spcPct val="0"/>
            </a:spcBef>
            <a:spcAft>
              <a:spcPct val="35000"/>
            </a:spcAft>
            <a:buNone/>
          </a:pPr>
          <a:r>
            <a:rPr lang="en-GB" sz="1800" kern="1200" dirty="0">
              <a:latin typeface="+mn-lt"/>
              <a:cs typeface="Arial" panose="020B0604020202020204" pitchFamily="34" charset="0"/>
            </a:rPr>
            <a:t>Life-Cycle Inventory Analysis &amp; Interpretation</a:t>
          </a:r>
        </a:p>
      </dsp:txBody>
      <dsp:txXfrm>
        <a:off x="6725543" y="594494"/>
        <a:ext cx="1776770" cy="1557443"/>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5E2E65-0EEF-4485-B9C2-02D9BAA94312}" type="datetimeFigureOut">
              <a:rPr lang="en-US" smtClean="0"/>
              <a:pPr/>
              <a:t>2/24/2021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7322E4-CAE4-4D32-8346-0BE6DA6C3690}" type="slidenum">
              <a:rPr lang="en-US" smtClean="0"/>
              <a:pPr/>
              <a:t>‹#›</a:t>
            </a:fld>
            <a:endParaRPr lang="en-US"/>
          </a:p>
        </p:txBody>
      </p:sp>
    </p:spTree>
    <p:extLst>
      <p:ext uri="{BB962C8B-B14F-4D97-AF65-F5344CB8AC3E}">
        <p14:creationId xmlns:p14="http://schemas.microsoft.com/office/powerpoint/2010/main" val="1089435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387322E4-CAE4-4D32-8346-0BE6DA6C3690}" type="slidenum">
              <a:rPr lang="en-US" smtClean="0"/>
              <a:pPr/>
              <a:t>1</a:t>
            </a:fld>
            <a:endParaRPr lang="en-US"/>
          </a:p>
        </p:txBody>
      </p:sp>
    </p:spTree>
    <p:extLst>
      <p:ext uri="{BB962C8B-B14F-4D97-AF65-F5344CB8AC3E}">
        <p14:creationId xmlns:p14="http://schemas.microsoft.com/office/powerpoint/2010/main" val="1609273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322E4-CAE4-4D32-8346-0BE6DA6C3690}" type="slidenum">
              <a:rPr lang="en-US" smtClean="0"/>
              <a:pPr/>
              <a:t>10</a:t>
            </a:fld>
            <a:endParaRPr lang="en-US"/>
          </a:p>
        </p:txBody>
      </p:sp>
    </p:spTree>
    <p:extLst>
      <p:ext uri="{BB962C8B-B14F-4D97-AF65-F5344CB8AC3E}">
        <p14:creationId xmlns:p14="http://schemas.microsoft.com/office/powerpoint/2010/main" val="1847985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322E4-CAE4-4D32-8346-0BE6DA6C3690}" type="slidenum">
              <a:rPr lang="en-US" smtClean="0"/>
              <a:pPr/>
              <a:t>11</a:t>
            </a:fld>
            <a:endParaRPr lang="en-US"/>
          </a:p>
        </p:txBody>
      </p:sp>
    </p:spTree>
    <p:extLst>
      <p:ext uri="{BB962C8B-B14F-4D97-AF65-F5344CB8AC3E}">
        <p14:creationId xmlns:p14="http://schemas.microsoft.com/office/powerpoint/2010/main" val="42860535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322E4-CAE4-4D32-8346-0BE6DA6C3690}" type="slidenum">
              <a:rPr lang="en-US" smtClean="0"/>
              <a:pPr/>
              <a:t>12</a:t>
            </a:fld>
            <a:endParaRPr lang="en-US"/>
          </a:p>
        </p:txBody>
      </p:sp>
    </p:spTree>
    <p:extLst>
      <p:ext uri="{BB962C8B-B14F-4D97-AF65-F5344CB8AC3E}">
        <p14:creationId xmlns:p14="http://schemas.microsoft.com/office/powerpoint/2010/main" val="2312989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322E4-CAE4-4D32-8346-0BE6DA6C3690}" type="slidenum">
              <a:rPr lang="en-US" smtClean="0"/>
              <a:pPr/>
              <a:t>13</a:t>
            </a:fld>
            <a:endParaRPr lang="en-US"/>
          </a:p>
        </p:txBody>
      </p:sp>
    </p:spTree>
    <p:extLst>
      <p:ext uri="{BB962C8B-B14F-4D97-AF65-F5344CB8AC3E}">
        <p14:creationId xmlns:p14="http://schemas.microsoft.com/office/powerpoint/2010/main" val="3426122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322E4-CAE4-4D32-8346-0BE6DA6C3690}" type="slidenum">
              <a:rPr lang="en-US" smtClean="0"/>
              <a:pPr/>
              <a:t>14</a:t>
            </a:fld>
            <a:endParaRPr lang="en-US"/>
          </a:p>
        </p:txBody>
      </p:sp>
    </p:spTree>
    <p:extLst>
      <p:ext uri="{BB962C8B-B14F-4D97-AF65-F5344CB8AC3E}">
        <p14:creationId xmlns:p14="http://schemas.microsoft.com/office/powerpoint/2010/main" val="3847792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322E4-CAE4-4D32-8346-0BE6DA6C3690}" type="slidenum">
              <a:rPr lang="en-US" smtClean="0"/>
              <a:pPr/>
              <a:t>15</a:t>
            </a:fld>
            <a:endParaRPr lang="en-US"/>
          </a:p>
        </p:txBody>
      </p:sp>
    </p:spTree>
    <p:extLst>
      <p:ext uri="{BB962C8B-B14F-4D97-AF65-F5344CB8AC3E}">
        <p14:creationId xmlns:p14="http://schemas.microsoft.com/office/powerpoint/2010/main" val="29577378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322E4-CAE4-4D32-8346-0BE6DA6C3690}" type="slidenum">
              <a:rPr lang="en-US" smtClean="0"/>
              <a:pPr/>
              <a:t>16</a:t>
            </a:fld>
            <a:endParaRPr lang="en-US"/>
          </a:p>
        </p:txBody>
      </p:sp>
    </p:spTree>
    <p:extLst>
      <p:ext uri="{BB962C8B-B14F-4D97-AF65-F5344CB8AC3E}">
        <p14:creationId xmlns:p14="http://schemas.microsoft.com/office/powerpoint/2010/main" val="3806218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322E4-CAE4-4D32-8346-0BE6DA6C3690}" type="slidenum">
              <a:rPr lang="en-US" smtClean="0"/>
              <a:pPr/>
              <a:t>17</a:t>
            </a:fld>
            <a:endParaRPr lang="en-US"/>
          </a:p>
        </p:txBody>
      </p:sp>
    </p:spTree>
    <p:extLst>
      <p:ext uri="{BB962C8B-B14F-4D97-AF65-F5344CB8AC3E}">
        <p14:creationId xmlns:p14="http://schemas.microsoft.com/office/powerpoint/2010/main" val="42494935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322E4-CAE4-4D32-8346-0BE6DA6C3690}" type="slidenum">
              <a:rPr lang="en-US" smtClean="0"/>
              <a:pPr/>
              <a:t>18</a:t>
            </a:fld>
            <a:endParaRPr lang="en-US"/>
          </a:p>
        </p:txBody>
      </p:sp>
    </p:spTree>
    <p:extLst>
      <p:ext uri="{BB962C8B-B14F-4D97-AF65-F5344CB8AC3E}">
        <p14:creationId xmlns:p14="http://schemas.microsoft.com/office/powerpoint/2010/main" val="25117304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322E4-CAE4-4D32-8346-0BE6DA6C3690}" type="slidenum">
              <a:rPr lang="en-US" smtClean="0"/>
              <a:pPr/>
              <a:t>19</a:t>
            </a:fld>
            <a:endParaRPr lang="en-US"/>
          </a:p>
        </p:txBody>
      </p:sp>
    </p:spTree>
    <p:extLst>
      <p:ext uri="{BB962C8B-B14F-4D97-AF65-F5344CB8AC3E}">
        <p14:creationId xmlns:p14="http://schemas.microsoft.com/office/powerpoint/2010/main" val="56205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322E4-CAE4-4D32-8346-0BE6DA6C3690}" type="slidenum">
              <a:rPr lang="en-US" smtClean="0"/>
              <a:pPr/>
              <a:t>2</a:t>
            </a:fld>
            <a:endParaRPr lang="en-US"/>
          </a:p>
        </p:txBody>
      </p:sp>
    </p:spTree>
    <p:extLst>
      <p:ext uri="{BB962C8B-B14F-4D97-AF65-F5344CB8AC3E}">
        <p14:creationId xmlns:p14="http://schemas.microsoft.com/office/powerpoint/2010/main" val="9653314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322E4-CAE4-4D32-8346-0BE6DA6C3690}" type="slidenum">
              <a:rPr lang="en-US" smtClean="0"/>
              <a:pPr/>
              <a:t>20</a:t>
            </a:fld>
            <a:endParaRPr lang="en-US"/>
          </a:p>
        </p:txBody>
      </p:sp>
    </p:spTree>
    <p:extLst>
      <p:ext uri="{BB962C8B-B14F-4D97-AF65-F5344CB8AC3E}">
        <p14:creationId xmlns:p14="http://schemas.microsoft.com/office/powerpoint/2010/main" val="35979197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322E4-CAE4-4D32-8346-0BE6DA6C3690}" type="slidenum">
              <a:rPr lang="en-US" smtClean="0"/>
              <a:pPr/>
              <a:t>21</a:t>
            </a:fld>
            <a:endParaRPr lang="en-US"/>
          </a:p>
        </p:txBody>
      </p:sp>
    </p:spTree>
    <p:extLst>
      <p:ext uri="{BB962C8B-B14F-4D97-AF65-F5344CB8AC3E}">
        <p14:creationId xmlns:p14="http://schemas.microsoft.com/office/powerpoint/2010/main" val="7343463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322E4-CAE4-4D32-8346-0BE6DA6C3690}" type="slidenum">
              <a:rPr lang="en-US" smtClean="0"/>
              <a:pPr/>
              <a:t>22</a:t>
            </a:fld>
            <a:endParaRPr lang="en-US"/>
          </a:p>
        </p:txBody>
      </p:sp>
    </p:spTree>
    <p:extLst>
      <p:ext uri="{BB962C8B-B14F-4D97-AF65-F5344CB8AC3E}">
        <p14:creationId xmlns:p14="http://schemas.microsoft.com/office/powerpoint/2010/main" val="6663026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322E4-CAE4-4D32-8346-0BE6DA6C3690}" type="slidenum">
              <a:rPr lang="en-US" smtClean="0"/>
              <a:pPr/>
              <a:t>23</a:t>
            </a:fld>
            <a:endParaRPr lang="en-US"/>
          </a:p>
        </p:txBody>
      </p:sp>
    </p:spTree>
    <p:extLst>
      <p:ext uri="{BB962C8B-B14F-4D97-AF65-F5344CB8AC3E}">
        <p14:creationId xmlns:p14="http://schemas.microsoft.com/office/powerpoint/2010/main" val="13923636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322E4-CAE4-4D32-8346-0BE6DA6C3690}" type="slidenum">
              <a:rPr lang="en-US" smtClean="0"/>
              <a:pPr/>
              <a:t>24</a:t>
            </a:fld>
            <a:endParaRPr lang="en-US"/>
          </a:p>
        </p:txBody>
      </p:sp>
    </p:spTree>
    <p:extLst>
      <p:ext uri="{BB962C8B-B14F-4D97-AF65-F5344CB8AC3E}">
        <p14:creationId xmlns:p14="http://schemas.microsoft.com/office/powerpoint/2010/main" val="2303450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322E4-CAE4-4D32-8346-0BE6DA6C3690}" type="slidenum">
              <a:rPr lang="en-US" smtClean="0"/>
              <a:pPr/>
              <a:t>3</a:t>
            </a:fld>
            <a:endParaRPr lang="en-US"/>
          </a:p>
        </p:txBody>
      </p:sp>
    </p:spTree>
    <p:extLst>
      <p:ext uri="{BB962C8B-B14F-4D97-AF65-F5344CB8AC3E}">
        <p14:creationId xmlns:p14="http://schemas.microsoft.com/office/powerpoint/2010/main" val="4276231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322E4-CAE4-4D32-8346-0BE6DA6C3690}" type="slidenum">
              <a:rPr lang="en-US" smtClean="0"/>
              <a:pPr/>
              <a:t>4</a:t>
            </a:fld>
            <a:endParaRPr lang="en-US"/>
          </a:p>
        </p:txBody>
      </p:sp>
    </p:spTree>
    <p:extLst>
      <p:ext uri="{BB962C8B-B14F-4D97-AF65-F5344CB8AC3E}">
        <p14:creationId xmlns:p14="http://schemas.microsoft.com/office/powerpoint/2010/main" val="1789754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322E4-CAE4-4D32-8346-0BE6DA6C3690}" type="slidenum">
              <a:rPr lang="en-US" smtClean="0"/>
              <a:pPr/>
              <a:t>5</a:t>
            </a:fld>
            <a:endParaRPr lang="en-US"/>
          </a:p>
        </p:txBody>
      </p:sp>
    </p:spTree>
    <p:extLst>
      <p:ext uri="{BB962C8B-B14F-4D97-AF65-F5344CB8AC3E}">
        <p14:creationId xmlns:p14="http://schemas.microsoft.com/office/powerpoint/2010/main" val="4133262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322E4-CAE4-4D32-8346-0BE6DA6C3690}" type="slidenum">
              <a:rPr lang="en-US" smtClean="0"/>
              <a:pPr/>
              <a:t>6</a:t>
            </a:fld>
            <a:endParaRPr lang="en-US"/>
          </a:p>
        </p:txBody>
      </p:sp>
    </p:spTree>
    <p:extLst>
      <p:ext uri="{BB962C8B-B14F-4D97-AF65-F5344CB8AC3E}">
        <p14:creationId xmlns:p14="http://schemas.microsoft.com/office/powerpoint/2010/main" val="1187674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322E4-CAE4-4D32-8346-0BE6DA6C3690}" type="slidenum">
              <a:rPr lang="en-US" smtClean="0"/>
              <a:pPr/>
              <a:t>7</a:t>
            </a:fld>
            <a:endParaRPr lang="en-US"/>
          </a:p>
        </p:txBody>
      </p:sp>
    </p:spTree>
    <p:extLst>
      <p:ext uri="{BB962C8B-B14F-4D97-AF65-F5344CB8AC3E}">
        <p14:creationId xmlns:p14="http://schemas.microsoft.com/office/powerpoint/2010/main" val="9264714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322E4-CAE4-4D32-8346-0BE6DA6C3690}" type="slidenum">
              <a:rPr lang="en-US" smtClean="0"/>
              <a:pPr/>
              <a:t>8</a:t>
            </a:fld>
            <a:endParaRPr lang="en-US"/>
          </a:p>
        </p:txBody>
      </p:sp>
    </p:spTree>
    <p:extLst>
      <p:ext uri="{BB962C8B-B14F-4D97-AF65-F5344CB8AC3E}">
        <p14:creationId xmlns:p14="http://schemas.microsoft.com/office/powerpoint/2010/main" val="10728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322E4-CAE4-4D32-8346-0BE6DA6C3690}" type="slidenum">
              <a:rPr lang="en-US" smtClean="0"/>
              <a:pPr/>
              <a:t>9</a:t>
            </a:fld>
            <a:endParaRPr lang="en-US"/>
          </a:p>
        </p:txBody>
      </p:sp>
    </p:spTree>
    <p:extLst>
      <p:ext uri="{BB962C8B-B14F-4D97-AF65-F5344CB8AC3E}">
        <p14:creationId xmlns:p14="http://schemas.microsoft.com/office/powerpoint/2010/main" val="2425877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2714620"/>
            <a:ext cx="9144000" cy="785818"/>
          </a:xfrm>
          <a:solidFill>
            <a:srgbClr val="79DCFF"/>
          </a:solidFill>
        </p:spPr>
        <p:txBody>
          <a:bodyPr>
            <a:normAutofit/>
          </a:bodyPr>
          <a:lstStyle>
            <a:lvl1pPr>
              <a:defRPr sz="3600">
                <a:solidFill>
                  <a:schemeClr val="bg1"/>
                </a:solidFill>
              </a:defRPr>
            </a:lvl1pPr>
          </a:lstStyle>
          <a:p>
            <a:r>
              <a:rPr lang="en-US" dirty="0"/>
              <a:t>CLICK TO EDIT MASTER TITLE STYLE</a:t>
            </a:r>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1B8219CD-0B16-4241-8405-4A6E98130F0D}" type="datetime1">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8D3EBD-11D9-4E92-8BA3-B54E067FE6CC}" type="datetime1">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2" name="Title 1"/>
          <p:cNvSpPr>
            <a:spLocks noGrp="1"/>
          </p:cNvSpPr>
          <p:nvPr>
            <p:ph type="ctrTitle" hasCustomPrompt="1"/>
          </p:nvPr>
        </p:nvSpPr>
        <p:spPr>
          <a:xfrm>
            <a:off x="0" y="285728"/>
            <a:ext cx="9144000" cy="642942"/>
          </a:xfrm>
          <a:noFill/>
        </p:spPr>
        <p:txBody>
          <a:bodyPr>
            <a:normAutofit/>
          </a:bodyPr>
          <a:lstStyle>
            <a:lvl1pPr>
              <a:defRPr sz="3600">
                <a:solidFill>
                  <a:schemeClr val="tx1"/>
                </a:solidFill>
              </a:defRPr>
            </a:lvl1pPr>
          </a:lstStyle>
          <a:p>
            <a:r>
              <a:rPr lang="en-US" dirty="0"/>
              <a:t>CLICK TO EDIT MASTER TITLE STYLE</a:t>
            </a:r>
          </a:p>
        </p:txBody>
      </p:sp>
      <p:cxnSp>
        <p:nvCxnSpPr>
          <p:cNvPr id="13" name="Straight Connector 12"/>
          <p:cNvCxnSpPr/>
          <p:nvPr userDrawn="1"/>
        </p:nvCxnSpPr>
        <p:spPr>
          <a:xfrm>
            <a:off x="0" y="6357958"/>
            <a:ext cx="9144000" cy="1588"/>
          </a:xfrm>
          <a:prstGeom prst="line">
            <a:avLst/>
          </a:prstGeom>
          <a:ln w="31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7AAA54-5D5F-45A2-957E-B62E6748470B}" type="datetime1">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userDrawn="1"/>
        </p:nvCxnSpPr>
        <p:spPr>
          <a:xfrm>
            <a:off x="0" y="6357958"/>
            <a:ext cx="9144000" cy="1588"/>
          </a:xfrm>
          <a:prstGeom prst="line">
            <a:avLst/>
          </a:prstGeom>
          <a:ln w="31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C6559A-9A2C-4B03-8B92-D654870D8F0C}" type="datetime1">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9" name="Rectangle 8"/>
          <p:cNvSpPr/>
          <p:nvPr userDrawn="1"/>
        </p:nvSpPr>
        <p:spPr>
          <a:xfrm>
            <a:off x="0" y="214290"/>
            <a:ext cx="9144000" cy="71438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b="1" dirty="0">
              <a:solidFill>
                <a:schemeClr val="bg1"/>
              </a:solidFill>
            </a:endParaRPr>
          </a:p>
        </p:txBody>
      </p:sp>
      <p:sp>
        <p:nvSpPr>
          <p:cNvPr id="10" name="Title 1"/>
          <p:cNvSpPr>
            <a:spLocks noGrp="1"/>
          </p:cNvSpPr>
          <p:nvPr>
            <p:ph type="ctrTitle" hasCustomPrompt="1"/>
          </p:nvPr>
        </p:nvSpPr>
        <p:spPr>
          <a:xfrm>
            <a:off x="0" y="214290"/>
            <a:ext cx="9144000" cy="642942"/>
          </a:xfrm>
          <a:noFill/>
        </p:spPr>
        <p:txBody>
          <a:bodyPr>
            <a:normAutofit/>
          </a:bodyPr>
          <a:lstStyle>
            <a:lvl1pPr>
              <a:defRPr sz="3600" b="0">
                <a:solidFill>
                  <a:schemeClr val="bg1"/>
                </a:solidFill>
              </a:defRPr>
            </a:lvl1pPr>
          </a:lstStyle>
          <a:p>
            <a:r>
              <a:rPr lang="en-US" dirty="0"/>
              <a:t>CLICK TO EDIT MASTER TITLE STYLE</a:t>
            </a:r>
          </a:p>
        </p:txBody>
      </p:sp>
      <p:cxnSp>
        <p:nvCxnSpPr>
          <p:cNvPr id="11" name="Straight Connector 10"/>
          <p:cNvCxnSpPr/>
          <p:nvPr userDrawn="1"/>
        </p:nvCxnSpPr>
        <p:spPr>
          <a:xfrm>
            <a:off x="0" y="6357958"/>
            <a:ext cx="9144000" cy="1588"/>
          </a:xfrm>
          <a:prstGeom prst="line">
            <a:avLst/>
          </a:prstGeom>
          <a:ln w="31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43768" y="6440282"/>
            <a:ext cx="1117200" cy="289188"/>
          </a:xfrm>
          <a:prstGeom prst="rect">
            <a:avLst/>
          </a:prstGeom>
        </p:spPr>
      </p:pic>
    </p:spTree>
    <p:extLst>
      <p:ext uri="{BB962C8B-B14F-4D97-AF65-F5344CB8AC3E}">
        <p14:creationId xmlns:p14="http://schemas.microsoft.com/office/powerpoint/2010/main" val="2836058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C6559A-9A2C-4B03-8B92-D654870D8F0C}" type="datetime1">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9" name="Rectangle 8"/>
          <p:cNvSpPr/>
          <p:nvPr userDrawn="1"/>
        </p:nvSpPr>
        <p:spPr>
          <a:xfrm>
            <a:off x="0" y="214290"/>
            <a:ext cx="9144000" cy="714380"/>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b="1" dirty="0">
              <a:solidFill>
                <a:schemeClr val="bg1"/>
              </a:solidFill>
            </a:endParaRPr>
          </a:p>
        </p:txBody>
      </p:sp>
      <p:sp>
        <p:nvSpPr>
          <p:cNvPr id="10" name="Title 1"/>
          <p:cNvSpPr>
            <a:spLocks noGrp="1"/>
          </p:cNvSpPr>
          <p:nvPr>
            <p:ph type="ctrTitle" hasCustomPrompt="1"/>
          </p:nvPr>
        </p:nvSpPr>
        <p:spPr>
          <a:xfrm>
            <a:off x="0" y="285728"/>
            <a:ext cx="9144000" cy="642942"/>
          </a:xfrm>
          <a:noFill/>
        </p:spPr>
        <p:txBody>
          <a:bodyPr>
            <a:normAutofit/>
          </a:bodyPr>
          <a:lstStyle>
            <a:lvl1pPr>
              <a:defRPr sz="3600">
                <a:solidFill>
                  <a:schemeClr val="bg1"/>
                </a:solidFill>
              </a:defRPr>
            </a:lvl1pPr>
          </a:lstStyle>
          <a:p>
            <a:r>
              <a:rPr lang="en-US" dirty="0"/>
              <a:t>CLICK TO EDIT MASTER TITLE STYLE</a:t>
            </a:r>
          </a:p>
        </p:txBody>
      </p:sp>
      <p:cxnSp>
        <p:nvCxnSpPr>
          <p:cNvPr id="11" name="Straight Connector 10"/>
          <p:cNvCxnSpPr/>
          <p:nvPr userDrawn="1"/>
        </p:nvCxnSpPr>
        <p:spPr>
          <a:xfrm>
            <a:off x="0" y="6357958"/>
            <a:ext cx="9144000" cy="1588"/>
          </a:xfrm>
          <a:prstGeom prst="line">
            <a:avLst/>
          </a:prstGeom>
          <a:ln w="31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600" b="1" cap="all">
                <a:solidFill>
                  <a:schemeClr val="tx1"/>
                </a:solidFill>
              </a:defRPr>
            </a:lvl1pPr>
          </a:lstStyle>
          <a:p>
            <a:r>
              <a:rPr lang="en-US" dirty="0"/>
              <a:t>Click to edit Master title style</a:t>
            </a:r>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1FA2EF8A-14F5-4597-9814-A07A7776A48E}" type="datetime1">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userDrawn="1"/>
        </p:nvCxnSpPr>
        <p:spPr>
          <a:xfrm>
            <a:off x="0" y="6357958"/>
            <a:ext cx="9144000" cy="1588"/>
          </a:xfrm>
          <a:prstGeom prst="line">
            <a:avLst/>
          </a:prstGeom>
          <a:ln w="31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9D0322-E742-4B3B-8290-D21C3F7171A2}" type="datetime1">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Title 1"/>
          <p:cNvSpPr>
            <a:spLocks noGrp="1"/>
          </p:cNvSpPr>
          <p:nvPr>
            <p:ph type="ctrTitle" hasCustomPrompt="1"/>
          </p:nvPr>
        </p:nvSpPr>
        <p:spPr>
          <a:xfrm>
            <a:off x="0" y="285728"/>
            <a:ext cx="9144000" cy="642942"/>
          </a:xfrm>
          <a:noFill/>
        </p:spPr>
        <p:txBody>
          <a:bodyPr>
            <a:normAutofit/>
          </a:bodyPr>
          <a:lstStyle>
            <a:lvl1pPr>
              <a:defRPr sz="3600">
                <a:solidFill>
                  <a:schemeClr val="tx1"/>
                </a:solidFill>
              </a:defRPr>
            </a:lvl1pPr>
          </a:lstStyle>
          <a:p>
            <a:r>
              <a:rPr lang="en-US" dirty="0"/>
              <a:t>CLICK TO EDIT MASTER TITLE STYLE</a:t>
            </a:r>
          </a:p>
        </p:txBody>
      </p:sp>
      <p:cxnSp>
        <p:nvCxnSpPr>
          <p:cNvPr id="13" name="Straight Connector 12"/>
          <p:cNvCxnSpPr/>
          <p:nvPr userDrawn="1"/>
        </p:nvCxnSpPr>
        <p:spPr>
          <a:xfrm>
            <a:off x="0" y="6357958"/>
            <a:ext cx="9144000" cy="1588"/>
          </a:xfrm>
          <a:prstGeom prst="line">
            <a:avLst/>
          </a:prstGeom>
          <a:ln w="31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8397C8F-264E-49B0-92CC-B38C3E8B7B48}" type="datetime1">
              <a:rPr lang="en-US" smtClean="0"/>
              <a:pPr/>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5" name="Title 1"/>
          <p:cNvSpPr>
            <a:spLocks noGrp="1"/>
          </p:cNvSpPr>
          <p:nvPr>
            <p:ph type="ctrTitle" hasCustomPrompt="1"/>
          </p:nvPr>
        </p:nvSpPr>
        <p:spPr>
          <a:xfrm>
            <a:off x="0" y="285728"/>
            <a:ext cx="9144000" cy="642942"/>
          </a:xfrm>
          <a:noFill/>
        </p:spPr>
        <p:txBody>
          <a:bodyPr>
            <a:normAutofit/>
          </a:bodyPr>
          <a:lstStyle>
            <a:lvl1pPr>
              <a:defRPr sz="3600">
                <a:solidFill>
                  <a:schemeClr val="tx1"/>
                </a:solidFill>
              </a:defRPr>
            </a:lvl1pPr>
          </a:lstStyle>
          <a:p>
            <a:r>
              <a:rPr lang="en-US" dirty="0"/>
              <a:t>CLICK TO EDIT MASTER TITLE STYLE</a:t>
            </a:r>
          </a:p>
        </p:txBody>
      </p:sp>
      <p:cxnSp>
        <p:nvCxnSpPr>
          <p:cNvPr id="16" name="Straight Connector 15"/>
          <p:cNvCxnSpPr/>
          <p:nvPr userDrawn="1"/>
        </p:nvCxnSpPr>
        <p:spPr>
          <a:xfrm>
            <a:off x="0" y="6357958"/>
            <a:ext cx="9144000" cy="1588"/>
          </a:xfrm>
          <a:prstGeom prst="line">
            <a:avLst/>
          </a:prstGeom>
          <a:ln w="31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04DC1E5-7A90-46F8-9CF2-BCE7B8B92B6A}" type="datetime1">
              <a:rPr lang="en-US" smtClean="0"/>
              <a:pPr/>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11" name="Title 1"/>
          <p:cNvSpPr>
            <a:spLocks noGrp="1"/>
          </p:cNvSpPr>
          <p:nvPr>
            <p:ph type="ctrTitle" hasCustomPrompt="1"/>
          </p:nvPr>
        </p:nvSpPr>
        <p:spPr>
          <a:xfrm>
            <a:off x="0" y="285728"/>
            <a:ext cx="9144000" cy="642942"/>
          </a:xfrm>
          <a:noFill/>
        </p:spPr>
        <p:txBody>
          <a:bodyPr>
            <a:normAutofit/>
          </a:bodyPr>
          <a:lstStyle>
            <a:lvl1pPr>
              <a:defRPr sz="3600">
                <a:solidFill>
                  <a:schemeClr val="tx1"/>
                </a:solidFill>
              </a:defRPr>
            </a:lvl1pPr>
          </a:lstStyle>
          <a:p>
            <a:r>
              <a:rPr lang="en-US" dirty="0"/>
              <a:t>CLICK TO EDIT MASTER TITLE STYLE</a:t>
            </a:r>
          </a:p>
        </p:txBody>
      </p:sp>
      <p:cxnSp>
        <p:nvCxnSpPr>
          <p:cNvPr id="12" name="Straight Connector 11"/>
          <p:cNvCxnSpPr/>
          <p:nvPr userDrawn="1"/>
        </p:nvCxnSpPr>
        <p:spPr>
          <a:xfrm>
            <a:off x="0" y="6357958"/>
            <a:ext cx="9144000" cy="1588"/>
          </a:xfrm>
          <a:prstGeom prst="line">
            <a:avLst/>
          </a:prstGeom>
          <a:ln w="31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FA04DB-A4F5-4CCC-93FC-7B3F5323EB6A}" type="datetime1">
              <a:rPr lang="en-US" smtClean="0"/>
              <a:pPr/>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1"/>
          <p:cNvSpPr>
            <a:spLocks noGrp="1"/>
          </p:cNvSpPr>
          <p:nvPr>
            <p:ph type="ctrTitle" hasCustomPrompt="1"/>
          </p:nvPr>
        </p:nvSpPr>
        <p:spPr>
          <a:xfrm>
            <a:off x="0" y="285728"/>
            <a:ext cx="9144000" cy="642942"/>
          </a:xfrm>
          <a:noFill/>
        </p:spPr>
        <p:txBody>
          <a:bodyPr>
            <a:normAutofit/>
          </a:bodyPr>
          <a:lstStyle>
            <a:lvl1pPr>
              <a:defRPr sz="3600">
                <a:solidFill>
                  <a:schemeClr val="tx1"/>
                </a:solidFill>
              </a:defRPr>
            </a:lvl1pPr>
          </a:lstStyle>
          <a:p>
            <a:r>
              <a:rPr lang="en-US" dirty="0"/>
              <a:t>CLICK TO EDIT MASTER TITLE STYLE</a:t>
            </a:r>
          </a:p>
        </p:txBody>
      </p:sp>
      <p:cxnSp>
        <p:nvCxnSpPr>
          <p:cNvPr id="11" name="Straight Connector 10"/>
          <p:cNvCxnSpPr/>
          <p:nvPr userDrawn="1"/>
        </p:nvCxnSpPr>
        <p:spPr>
          <a:xfrm>
            <a:off x="0" y="6357958"/>
            <a:ext cx="9144000" cy="1588"/>
          </a:xfrm>
          <a:prstGeom prst="line">
            <a:avLst/>
          </a:prstGeom>
          <a:ln w="31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74898E-96A8-4AD4-9F63-C20D51A033F6}" type="datetime1">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userDrawn="1"/>
        </p:nvCxnSpPr>
        <p:spPr>
          <a:xfrm>
            <a:off x="0" y="6357958"/>
            <a:ext cx="9144000" cy="1588"/>
          </a:xfrm>
          <a:prstGeom prst="line">
            <a:avLst/>
          </a:prstGeom>
          <a:ln w="31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DBA6C6-0C3B-4D2A-AFC9-D06D9DBFE935}" type="datetime1">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10" name="Straight Connector 9"/>
          <p:cNvCxnSpPr/>
          <p:nvPr userDrawn="1"/>
        </p:nvCxnSpPr>
        <p:spPr>
          <a:xfrm>
            <a:off x="0" y="6357958"/>
            <a:ext cx="9144000" cy="1588"/>
          </a:xfrm>
          <a:prstGeom prst="line">
            <a:avLst/>
          </a:prstGeom>
          <a:ln w="3175">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4176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94A11E-E3D7-4287-A485-52FF01542095}" type="datetime1">
              <a:rPr lang="en-US" smtClean="0"/>
              <a:pPr/>
              <a:t>2/24/2021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0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4311A-CE3F-4EB7-B209-5A84B8624B16}"/>
              </a:ext>
            </a:extLst>
          </p:cNvPr>
          <p:cNvSpPr>
            <a:spLocks noGrp="1"/>
          </p:cNvSpPr>
          <p:nvPr>
            <p:ph type="ctrTitle"/>
          </p:nvPr>
        </p:nvSpPr>
        <p:spPr>
          <a:xfrm>
            <a:off x="0" y="1052736"/>
            <a:ext cx="9144000" cy="2920504"/>
          </a:xfrm>
        </p:spPr>
        <p:txBody>
          <a:bodyPr>
            <a:noAutofit/>
          </a:bodyPr>
          <a:lstStyle/>
          <a:p>
            <a:r>
              <a:rPr lang="en-US" dirty="0"/>
              <a:t>ESG Report – Phase 1</a:t>
            </a:r>
            <a:br>
              <a:rPr lang="en-US" dirty="0"/>
            </a:br>
            <a:r>
              <a:rPr lang="en-US" dirty="0"/>
              <a:t>Ecological, Climate and Social Impact Assessment</a:t>
            </a:r>
            <a:endParaRPr lang="en-IN" dirty="0"/>
          </a:p>
        </p:txBody>
      </p:sp>
      <p:sp>
        <p:nvSpPr>
          <p:cNvPr id="3" name="Subtitle 2">
            <a:extLst>
              <a:ext uri="{FF2B5EF4-FFF2-40B4-BE49-F238E27FC236}">
                <a16:creationId xmlns:a16="http://schemas.microsoft.com/office/drawing/2014/main" id="{8F2E7627-1FBA-40B5-8441-DAC8FF6D7234}"/>
              </a:ext>
            </a:extLst>
          </p:cNvPr>
          <p:cNvSpPr>
            <a:spLocks noGrp="1"/>
          </p:cNvSpPr>
          <p:nvPr>
            <p:ph type="subTitle" idx="1"/>
          </p:nvPr>
        </p:nvSpPr>
        <p:spPr>
          <a:xfrm>
            <a:off x="1371600" y="4234175"/>
            <a:ext cx="7486680" cy="1752600"/>
          </a:xfrm>
        </p:spPr>
        <p:txBody>
          <a:bodyPr>
            <a:noAutofit/>
          </a:bodyPr>
          <a:lstStyle/>
          <a:p>
            <a:pPr algn="r"/>
            <a:r>
              <a:rPr lang="en-IN" sz="2400" b="1" dirty="0"/>
              <a:t>Sun Mobility</a:t>
            </a:r>
          </a:p>
          <a:p>
            <a:pPr algn="r"/>
            <a:r>
              <a:rPr lang="en-IN" sz="1800" i="1" dirty="0"/>
              <a:t>February 2021</a:t>
            </a:r>
            <a:endParaRPr lang="en-US" sz="1800" i="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6185" y="6247710"/>
            <a:ext cx="1805822" cy="467438"/>
          </a:xfrm>
          <a:prstGeom prst="rect">
            <a:avLst/>
          </a:prstGeom>
        </p:spPr>
      </p:pic>
    </p:spTree>
    <p:extLst>
      <p:ext uri="{BB962C8B-B14F-4D97-AF65-F5344CB8AC3E}">
        <p14:creationId xmlns:p14="http://schemas.microsoft.com/office/powerpoint/2010/main" val="1669114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166249-700B-403B-8873-E0B24B341A73}"/>
              </a:ext>
            </a:extLst>
          </p:cNvPr>
          <p:cNvSpPr>
            <a:spLocks noGrp="1"/>
          </p:cNvSpPr>
          <p:nvPr>
            <p:ph type="sldNum" sz="quarter" idx="12"/>
          </p:nvPr>
        </p:nvSpPr>
        <p:spPr/>
        <p:txBody>
          <a:bodyPr/>
          <a:lstStyle/>
          <a:p>
            <a:fld id="{B6F15528-21DE-4FAA-801E-634DDDAF4B2B}" type="slidenum">
              <a:rPr lang="en-US" smtClean="0">
                <a:latin typeface="+mj-lt"/>
              </a:rPr>
              <a:pPr/>
              <a:t>10</a:t>
            </a:fld>
            <a:endParaRPr lang="en-US">
              <a:latin typeface="+mj-lt"/>
            </a:endParaRPr>
          </a:p>
        </p:txBody>
      </p:sp>
      <p:sp>
        <p:nvSpPr>
          <p:cNvPr id="6" name="Title 5"/>
          <p:cNvSpPr>
            <a:spLocks noGrp="1"/>
          </p:cNvSpPr>
          <p:nvPr>
            <p:ph type="ctrTitle"/>
          </p:nvPr>
        </p:nvSpPr>
        <p:spPr/>
        <p:txBody>
          <a:bodyPr/>
          <a:lstStyle/>
          <a:p>
            <a:r>
              <a:rPr lang="en-IN" dirty="0"/>
              <a:t>Table 2 – GHG Mitigation</a:t>
            </a:r>
          </a:p>
        </p:txBody>
      </p:sp>
      <p:sp>
        <p:nvSpPr>
          <p:cNvPr id="5" name="Rectangle 4">
            <a:extLst>
              <a:ext uri="{FF2B5EF4-FFF2-40B4-BE49-F238E27FC236}">
                <a16:creationId xmlns:a16="http://schemas.microsoft.com/office/drawing/2014/main" id="{BC54DB60-0B67-4FC6-8C91-B63EC80AB1B0}"/>
              </a:ext>
            </a:extLst>
          </p:cNvPr>
          <p:cNvSpPr/>
          <p:nvPr/>
        </p:nvSpPr>
        <p:spPr>
          <a:xfrm>
            <a:off x="31440" y="1080449"/>
            <a:ext cx="9081120" cy="369332"/>
          </a:xfrm>
          <a:prstGeom prst="rect">
            <a:avLst/>
          </a:prstGeom>
        </p:spPr>
        <p:txBody>
          <a:bodyPr wrap="square">
            <a:spAutoFit/>
          </a:bodyPr>
          <a:lstStyle/>
          <a:p>
            <a:pPr algn="ctr"/>
            <a:r>
              <a:rPr lang="en-IN" dirty="0"/>
              <a:t>Table 2: Greenhouse Gas Mitigation – </a:t>
            </a:r>
            <a:r>
              <a:rPr lang="en-IN" dirty="0" err="1"/>
              <a:t>upto</a:t>
            </a:r>
            <a:r>
              <a:rPr lang="en-IN" dirty="0"/>
              <a:t> 2025 (50% Renewables in Grid)</a:t>
            </a:r>
          </a:p>
        </p:txBody>
      </p:sp>
      <p:graphicFrame>
        <p:nvGraphicFramePr>
          <p:cNvPr id="3" name="Table 2">
            <a:extLst>
              <a:ext uri="{FF2B5EF4-FFF2-40B4-BE49-F238E27FC236}">
                <a16:creationId xmlns:a16="http://schemas.microsoft.com/office/drawing/2014/main" id="{18BE54C6-3B7E-47A0-A9C6-BAD7D08460D9}"/>
              </a:ext>
            </a:extLst>
          </p:cNvPr>
          <p:cNvGraphicFramePr>
            <a:graphicFrameLocks noGrp="1"/>
          </p:cNvGraphicFramePr>
          <p:nvPr>
            <p:extLst>
              <p:ext uri="{D42A27DB-BD31-4B8C-83A1-F6EECF244321}">
                <p14:modId xmlns:p14="http://schemas.microsoft.com/office/powerpoint/2010/main" val="2632541919"/>
              </p:ext>
            </p:extLst>
          </p:nvPr>
        </p:nvGraphicFramePr>
        <p:xfrm>
          <a:off x="260448" y="1665224"/>
          <a:ext cx="8632031" cy="4480560"/>
        </p:xfrm>
        <a:graphic>
          <a:graphicData uri="http://schemas.openxmlformats.org/drawingml/2006/table">
            <a:tbl>
              <a:tblPr firstRow="1" firstCol="1" bandRow="1">
                <a:tableStyleId>{7DF18680-E054-41AD-8BC1-D1AEF772440D}</a:tableStyleId>
              </a:tblPr>
              <a:tblGrid>
                <a:gridCol w="593083">
                  <a:extLst>
                    <a:ext uri="{9D8B030D-6E8A-4147-A177-3AD203B41FA5}">
                      <a16:colId xmlns:a16="http://schemas.microsoft.com/office/drawing/2014/main" val="1902502828"/>
                    </a:ext>
                  </a:extLst>
                </a:gridCol>
                <a:gridCol w="3312742">
                  <a:extLst>
                    <a:ext uri="{9D8B030D-6E8A-4147-A177-3AD203B41FA5}">
                      <a16:colId xmlns:a16="http://schemas.microsoft.com/office/drawing/2014/main" val="878778880"/>
                    </a:ext>
                  </a:extLst>
                </a:gridCol>
                <a:gridCol w="1264591">
                  <a:extLst>
                    <a:ext uri="{9D8B030D-6E8A-4147-A177-3AD203B41FA5}">
                      <a16:colId xmlns:a16="http://schemas.microsoft.com/office/drawing/2014/main" val="3901777"/>
                    </a:ext>
                  </a:extLst>
                </a:gridCol>
                <a:gridCol w="1140532">
                  <a:extLst>
                    <a:ext uri="{9D8B030D-6E8A-4147-A177-3AD203B41FA5}">
                      <a16:colId xmlns:a16="http://schemas.microsoft.com/office/drawing/2014/main" val="1790852077"/>
                    </a:ext>
                  </a:extLst>
                </a:gridCol>
                <a:gridCol w="1056492">
                  <a:extLst>
                    <a:ext uri="{9D8B030D-6E8A-4147-A177-3AD203B41FA5}">
                      <a16:colId xmlns:a16="http://schemas.microsoft.com/office/drawing/2014/main" val="3731712993"/>
                    </a:ext>
                  </a:extLst>
                </a:gridCol>
                <a:gridCol w="1264591">
                  <a:extLst>
                    <a:ext uri="{9D8B030D-6E8A-4147-A177-3AD203B41FA5}">
                      <a16:colId xmlns:a16="http://schemas.microsoft.com/office/drawing/2014/main" val="2580634481"/>
                    </a:ext>
                  </a:extLst>
                </a:gridCol>
              </a:tblGrid>
              <a:tr h="264857">
                <a:tc gridSpan="2">
                  <a:txBody>
                    <a:bodyPr/>
                    <a:lstStyle/>
                    <a:p>
                      <a:pPr algn="l" fontAlgn="ctr"/>
                      <a:r>
                        <a:rPr lang="en-US" sz="1400" u="none" strike="noStrike" dirty="0">
                          <a:effectLst/>
                          <a:latin typeface="+mn-lt"/>
                        </a:rPr>
                        <a:t> </a:t>
                      </a:r>
                    </a:p>
                  </a:txBody>
                  <a:tcPr marL="45720" marR="45720" anchor="ctr"/>
                </a:tc>
                <a:tc hMerge="1">
                  <a:txBody>
                    <a:bodyPr/>
                    <a:lstStyle/>
                    <a:p>
                      <a:pPr algn="l"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45720" marR="45720" anchor="ctr"/>
                </a:tc>
                <a:tc>
                  <a:txBody>
                    <a:bodyPr/>
                    <a:lstStyle/>
                    <a:p>
                      <a:pPr algn="l" fontAlgn="ctr"/>
                      <a:r>
                        <a:rPr lang="en-US" sz="1400" u="none" strike="noStrike" dirty="0">
                          <a:effectLst/>
                          <a:latin typeface="+mn-lt"/>
                        </a:rPr>
                        <a:t>2022</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2023</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a:effectLst/>
                          <a:latin typeface="+mn-lt"/>
                        </a:rPr>
                        <a:t>2024</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2025</a:t>
                      </a:r>
                      <a:endParaRPr lang="en-US" sz="1400" b="0" i="0" u="none" strike="noStrike">
                        <a:solidFill>
                          <a:srgbClr val="000000"/>
                        </a:solidFill>
                        <a:effectLst/>
                        <a:latin typeface="+mn-lt"/>
                      </a:endParaRPr>
                    </a:p>
                  </a:txBody>
                  <a:tcPr marL="45720" marR="45720" anchor="ctr"/>
                </a:tc>
                <a:extLst>
                  <a:ext uri="{0D108BD9-81ED-4DB2-BD59-A6C34878D82A}">
                    <a16:rowId xmlns:a16="http://schemas.microsoft.com/office/drawing/2014/main" val="4148851940"/>
                  </a:ext>
                </a:extLst>
              </a:tr>
              <a:tr h="264857">
                <a:tc>
                  <a:txBody>
                    <a:bodyPr/>
                    <a:lstStyle/>
                    <a:p>
                      <a:pPr algn="l" fontAlgn="ctr"/>
                      <a:r>
                        <a:rPr lang="en-US" sz="1200" u="none" strike="noStrike">
                          <a:effectLst/>
                          <a:latin typeface="+mn-lt"/>
                        </a:rPr>
                        <a:t>Sr. No.</a:t>
                      </a:r>
                      <a:endParaRPr lang="en-US" sz="1200" b="1" i="0" u="none" strike="noStrike">
                        <a:solidFill>
                          <a:srgbClr val="000000"/>
                        </a:solidFill>
                        <a:effectLst/>
                        <a:latin typeface="+mn-lt"/>
                      </a:endParaRPr>
                    </a:p>
                  </a:txBody>
                  <a:tcPr marL="45720" marR="45720" anchor="ctr"/>
                </a:tc>
                <a:tc>
                  <a:txBody>
                    <a:bodyPr/>
                    <a:lstStyle/>
                    <a:p>
                      <a:pPr algn="l" fontAlgn="ctr"/>
                      <a:r>
                        <a:rPr lang="en-US" sz="1400" u="none" strike="noStrike" dirty="0">
                          <a:solidFill>
                            <a:schemeClr val="bg1"/>
                          </a:solidFill>
                          <a:effectLst/>
                          <a:latin typeface="+mn-lt"/>
                        </a:rPr>
                        <a:t>Vehicle Type</a:t>
                      </a:r>
                      <a:endParaRPr lang="en-US" sz="1400" b="1" i="0" u="none" strike="noStrike" dirty="0">
                        <a:solidFill>
                          <a:schemeClr val="bg1"/>
                        </a:solidFill>
                        <a:effectLst/>
                        <a:latin typeface="+mn-lt"/>
                      </a:endParaRPr>
                    </a:p>
                  </a:txBody>
                  <a:tcPr marL="45720" marR="45720" anchor="ctr">
                    <a:solidFill>
                      <a:schemeClr val="bg1">
                        <a:lumMod val="50000"/>
                      </a:schemeClr>
                    </a:solidFill>
                  </a:tcPr>
                </a:tc>
                <a:tc>
                  <a:txBody>
                    <a:bodyPr/>
                    <a:lstStyle/>
                    <a:p>
                      <a:pPr algn="l" fontAlgn="ctr"/>
                      <a:r>
                        <a:rPr lang="en-US" sz="1400" u="none" strike="noStrike" dirty="0">
                          <a:solidFill>
                            <a:schemeClr val="bg1"/>
                          </a:solidFill>
                          <a:effectLst/>
                          <a:latin typeface="+mn-lt"/>
                        </a:rPr>
                        <a:t>(</a:t>
                      </a:r>
                      <a:r>
                        <a:rPr lang="en-US" sz="1400" u="none" strike="noStrike" dirty="0" err="1">
                          <a:solidFill>
                            <a:schemeClr val="bg1"/>
                          </a:solidFill>
                          <a:effectLst/>
                          <a:latin typeface="+mn-lt"/>
                        </a:rPr>
                        <a:t>tonnes</a:t>
                      </a:r>
                      <a:r>
                        <a:rPr lang="en-US" sz="1400" u="none" strike="noStrike" dirty="0">
                          <a:solidFill>
                            <a:schemeClr val="bg1"/>
                          </a:solidFill>
                          <a:effectLst/>
                          <a:latin typeface="+mn-lt"/>
                        </a:rPr>
                        <a:t> CO2e)</a:t>
                      </a:r>
                      <a:endParaRPr lang="en-US" sz="1400" b="0" i="0" u="none" strike="noStrike" dirty="0">
                        <a:solidFill>
                          <a:schemeClr val="bg1"/>
                        </a:solidFill>
                        <a:effectLst/>
                        <a:latin typeface="+mn-lt"/>
                      </a:endParaRPr>
                    </a:p>
                  </a:txBody>
                  <a:tcPr marL="45720" marR="45720" anchor="ctr">
                    <a:solidFill>
                      <a:schemeClr val="bg1">
                        <a:lumMod val="50000"/>
                      </a:schemeClr>
                    </a:solidFill>
                  </a:tcPr>
                </a:tc>
                <a:tc>
                  <a:txBody>
                    <a:bodyPr/>
                    <a:lstStyle/>
                    <a:p>
                      <a:pPr algn="l" fontAlgn="ctr"/>
                      <a:r>
                        <a:rPr lang="en-US" sz="1400" u="none" strike="noStrike" dirty="0">
                          <a:solidFill>
                            <a:schemeClr val="bg1"/>
                          </a:solidFill>
                          <a:effectLst/>
                          <a:latin typeface="+mn-lt"/>
                        </a:rPr>
                        <a:t>(</a:t>
                      </a:r>
                      <a:r>
                        <a:rPr lang="en-US" sz="1400" u="none" strike="noStrike" dirty="0" err="1">
                          <a:solidFill>
                            <a:schemeClr val="bg1"/>
                          </a:solidFill>
                          <a:effectLst/>
                          <a:latin typeface="+mn-lt"/>
                        </a:rPr>
                        <a:t>tonnes</a:t>
                      </a:r>
                      <a:r>
                        <a:rPr lang="en-US" sz="1400" u="none" strike="noStrike" dirty="0">
                          <a:solidFill>
                            <a:schemeClr val="bg1"/>
                          </a:solidFill>
                          <a:effectLst/>
                          <a:latin typeface="+mn-lt"/>
                        </a:rPr>
                        <a:t> CO2e)</a:t>
                      </a:r>
                      <a:endParaRPr lang="en-US" sz="1400" b="0" i="0" u="none" strike="noStrike" dirty="0">
                        <a:solidFill>
                          <a:schemeClr val="bg1"/>
                        </a:solidFill>
                        <a:effectLst/>
                        <a:latin typeface="+mn-lt"/>
                      </a:endParaRPr>
                    </a:p>
                  </a:txBody>
                  <a:tcPr marL="45720" marR="45720" anchor="ctr">
                    <a:solidFill>
                      <a:schemeClr val="bg1">
                        <a:lumMod val="50000"/>
                      </a:schemeClr>
                    </a:solidFill>
                  </a:tcPr>
                </a:tc>
                <a:tc>
                  <a:txBody>
                    <a:bodyPr/>
                    <a:lstStyle/>
                    <a:p>
                      <a:pPr algn="l" fontAlgn="ctr"/>
                      <a:r>
                        <a:rPr lang="en-US" sz="1400" u="none" strike="noStrike" dirty="0">
                          <a:solidFill>
                            <a:schemeClr val="bg1"/>
                          </a:solidFill>
                          <a:effectLst/>
                          <a:latin typeface="+mn-lt"/>
                        </a:rPr>
                        <a:t>(</a:t>
                      </a:r>
                      <a:r>
                        <a:rPr lang="en-US" sz="1400" u="none" strike="noStrike" dirty="0" err="1">
                          <a:solidFill>
                            <a:schemeClr val="bg1"/>
                          </a:solidFill>
                          <a:effectLst/>
                          <a:latin typeface="+mn-lt"/>
                        </a:rPr>
                        <a:t>tonnes</a:t>
                      </a:r>
                      <a:r>
                        <a:rPr lang="en-US" sz="1400" u="none" strike="noStrike" dirty="0">
                          <a:solidFill>
                            <a:schemeClr val="bg1"/>
                          </a:solidFill>
                          <a:effectLst/>
                          <a:latin typeface="+mn-lt"/>
                        </a:rPr>
                        <a:t> CO2e)</a:t>
                      </a:r>
                      <a:endParaRPr lang="en-US" sz="1400" b="0" i="0" u="none" strike="noStrike" dirty="0">
                        <a:solidFill>
                          <a:schemeClr val="bg1"/>
                        </a:solidFill>
                        <a:effectLst/>
                        <a:latin typeface="+mn-lt"/>
                      </a:endParaRPr>
                    </a:p>
                  </a:txBody>
                  <a:tcPr marL="45720" marR="45720" anchor="ctr">
                    <a:solidFill>
                      <a:schemeClr val="bg1">
                        <a:lumMod val="50000"/>
                      </a:schemeClr>
                    </a:solidFill>
                  </a:tcPr>
                </a:tc>
                <a:tc>
                  <a:txBody>
                    <a:bodyPr/>
                    <a:lstStyle/>
                    <a:p>
                      <a:pPr algn="l" fontAlgn="ctr"/>
                      <a:r>
                        <a:rPr lang="en-US" sz="1400" u="none" strike="noStrike" dirty="0">
                          <a:solidFill>
                            <a:schemeClr val="bg1"/>
                          </a:solidFill>
                          <a:effectLst/>
                          <a:latin typeface="+mn-lt"/>
                        </a:rPr>
                        <a:t>(</a:t>
                      </a:r>
                      <a:r>
                        <a:rPr lang="en-US" sz="1400" u="none" strike="noStrike" dirty="0" err="1">
                          <a:solidFill>
                            <a:schemeClr val="bg1"/>
                          </a:solidFill>
                          <a:effectLst/>
                          <a:latin typeface="+mn-lt"/>
                        </a:rPr>
                        <a:t>tonnes</a:t>
                      </a:r>
                      <a:r>
                        <a:rPr lang="en-US" sz="1400" u="none" strike="noStrike" dirty="0">
                          <a:solidFill>
                            <a:schemeClr val="bg1"/>
                          </a:solidFill>
                          <a:effectLst/>
                          <a:latin typeface="+mn-lt"/>
                        </a:rPr>
                        <a:t> CO2e)</a:t>
                      </a:r>
                      <a:endParaRPr lang="en-US" sz="1400" b="0" i="0" u="none" strike="noStrike" dirty="0">
                        <a:solidFill>
                          <a:schemeClr val="bg1"/>
                        </a:solidFill>
                        <a:effectLst/>
                        <a:latin typeface="+mn-lt"/>
                      </a:endParaRPr>
                    </a:p>
                  </a:txBody>
                  <a:tcPr marL="45720" marR="45720" anchor="ctr">
                    <a:solidFill>
                      <a:schemeClr val="bg1">
                        <a:lumMod val="50000"/>
                      </a:schemeClr>
                    </a:solidFill>
                  </a:tcPr>
                </a:tc>
                <a:extLst>
                  <a:ext uri="{0D108BD9-81ED-4DB2-BD59-A6C34878D82A}">
                    <a16:rowId xmlns:a16="http://schemas.microsoft.com/office/drawing/2014/main" val="4021232739"/>
                  </a:ext>
                </a:extLst>
              </a:tr>
              <a:tr h="264857">
                <a:tc>
                  <a:txBody>
                    <a:bodyPr/>
                    <a:lstStyle/>
                    <a:p>
                      <a:pPr algn="l" fontAlgn="ctr"/>
                      <a:r>
                        <a:rPr lang="en-US" sz="1400" u="none" strike="noStrike" dirty="0">
                          <a:effectLst/>
                          <a:latin typeface="+mn-lt"/>
                        </a:rPr>
                        <a:t>1</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Bus (Heavy Duty) - India</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0" marR="0" marT="0" marB="0" anchor="b"/>
                </a:tc>
                <a:extLst>
                  <a:ext uri="{0D108BD9-81ED-4DB2-BD59-A6C34878D82A}">
                    <a16:rowId xmlns:a16="http://schemas.microsoft.com/office/drawing/2014/main" val="3660820000"/>
                  </a:ext>
                </a:extLst>
              </a:tr>
              <a:tr h="264857">
                <a:tc>
                  <a:txBody>
                    <a:bodyPr/>
                    <a:lstStyle/>
                    <a:p>
                      <a:pPr algn="l" fontAlgn="ctr"/>
                      <a:r>
                        <a:rPr lang="en-US" sz="1400" u="none" strike="noStrike" dirty="0">
                          <a:effectLst/>
                          <a:latin typeface="+mn-lt"/>
                        </a:rPr>
                        <a:t>2</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Bus (Heavy Duty) - World</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2,872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29,519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105,649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248,656 </a:t>
                      </a:r>
                    </a:p>
                  </a:txBody>
                  <a:tcPr marL="0" marR="0" marT="0" marB="0" anchor="b"/>
                </a:tc>
                <a:extLst>
                  <a:ext uri="{0D108BD9-81ED-4DB2-BD59-A6C34878D82A}">
                    <a16:rowId xmlns:a16="http://schemas.microsoft.com/office/drawing/2014/main" val="4100542656"/>
                  </a:ext>
                </a:extLst>
              </a:tr>
              <a:tr h="264857">
                <a:tc>
                  <a:txBody>
                    <a:bodyPr/>
                    <a:lstStyle/>
                    <a:p>
                      <a:pPr algn="l" fontAlgn="ctr"/>
                      <a:r>
                        <a:rPr lang="en-US" sz="1400" u="none" strike="noStrike" dirty="0">
                          <a:effectLst/>
                          <a:latin typeface="+mn-lt"/>
                        </a:rPr>
                        <a:t>3</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Scooter - India</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1,239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9,208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26,327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60,235 </a:t>
                      </a:r>
                    </a:p>
                  </a:txBody>
                  <a:tcPr marL="0" marR="0" marT="0" marB="0" anchor="b"/>
                </a:tc>
                <a:extLst>
                  <a:ext uri="{0D108BD9-81ED-4DB2-BD59-A6C34878D82A}">
                    <a16:rowId xmlns:a16="http://schemas.microsoft.com/office/drawing/2014/main" val="984546407"/>
                  </a:ext>
                </a:extLst>
              </a:tr>
              <a:tr h="264857">
                <a:tc>
                  <a:txBody>
                    <a:bodyPr/>
                    <a:lstStyle/>
                    <a:p>
                      <a:pPr algn="l" fontAlgn="ctr"/>
                      <a:r>
                        <a:rPr lang="en-US" sz="1400" u="none" strike="noStrike" dirty="0">
                          <a:effectLst/>
                          <a:latin typeface="+mn-lt"/>
                        </a:rPr>
                        <a:t>4</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Scooter - World</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24,380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98,418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225,039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455,147 </a:t>
                      </a:r>
                    </a:p>
                  </a:txBody>
                  <a:tcPr marL="0" marR="0" marT="0" marB="0" anchor="b"/>
                </a:tc>
                <a:extLst>
                  <a:ext uri="{0D108BD9-81ED-4DB2-BD59-A6C34878D82A}">
                    <a16:rowId xmlns:a16="http://schemas.microsoft.com/office/drawing/2014/main" val="670472513"/>
                  </a:ext>
                </a:extLst>
              </a:tr>
              <a:tr h="264857">
                <a:tc>
                  <a:txBody>
                    <a:bodyPr/>
                    <a:lstStyle/>
                    <a:p>
                      <a:pPr algn="l" fontAlgn="ctr"/>
                      <a:r>
                        <a:rPr lang="en-US" sz="1400" u="none" strike="noStrike" dirty="0">
                          <a:effectLst/>
                          <a:latin typeface="+mn-lt"/>
                        </a:rPr>
                        <a:t>5</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Three Wheeler (Freight) - India</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5,735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23,270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101,689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215,121 </a:t>
                      </a:r>
                    </a:p>
                  </a:txBody>
                  <a:tcPr marL="0" marR="0" marT="0" marB="0" anchor="b"/>
                </a:tc>
                <a:extLst>
                  <a:ext uri="{0D108BD9-81ED-4DB2-BD59-A6C34878D82A}">
                    <a16:rowId xmlns:a16="http://schemas.microsoft.com/office/drawing/2014/main" val="2382324759"/>
                  </a:ext>
                </a:extLst>
              </a:tr>
              <a:tr h="264857">
                <a:tc>
                  <a:txBody>
                    <a:bodyPr/>
                    <a:lstStyle/>
                    <a:p>
                      <a:pPr algn="l" fontAlgn="ctr"/>
                      <a:r>
                        <a:rPr lang="en-US" sz="1400" u="none" strike="noStrike" dirty="0">
                          <a:effectLst/>
                          <a:latin typeface="+mn-lt"/>
                        </a:rPr>
                        <a:t>6</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Three Wheeler (Freight) - World</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0" marR="0" marT="0" marB="0" anchor="b"/>
                </a:tc>
                <a:extLst>
                  <a:ext uri="{0D108BD9-81ED-4DB2-BD59-A6C34878D82A}">
                    <a16:rowId xmlns:a16="http://schemas.microsoft.com/office/drawing/2014/main" val="2050292199"/>
                  </a:ext>
                </a:extLst>
              </a:tr>
              <a:tr h="264857">
                <a:tc>
                  <a:txBody>
                    <a:bodyPr/>
                    <a:lstStyle/>
                    <a:p>
                      <a:pPr algn="l" fontAlgn="ctr"/>
                      <a:r>
                        <a:rPr lang="en-US" sz="1400" u="none" strike="noStrike" dirty="0">
                          <a:effectLst/>
                          <a:latin typeface="+mn-lt"/>
                        </a:rPr>
                        <a:t>7</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Three Wheeler (Passenger) - India</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3,483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41,502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189,596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446,643 </a:t>
                      </a:r>
                    </a:p>
                  </a:txBody>
                  <a:tcPr marL="0" marR="0" marT="0" marB="0" anchor="b"/>
                </a:tc>
                <a:extLst>
                  <a:ext uri="{0D108BD9-81ED-4DB2-BD59-A6C34878D82A}">
                    <a16:rowId xmlns:a16="http://schemas.microsoft.com/office/drawing/2014/main" val="2591025395"/>
                  </a:ext>
                </a:extLst>
              </a:tr>
              <a:tr h="264857">
                <a:tc>
                  <a:txBody>
                    <a:bodyPr/>
                    <a:lstStyle/>
                    <a:p>
                      <a:pPr algn="l" fontAlgn="ctr"/>
                      <a:r>
                        <a:rPr lang="en-US" sz="1400" u="none" strike="noStrike" dirty="0">
                          <a:effectLst/>
                          <a:latin typeface="+mn-lt"/>
                        </a:rPr>
                        <a:t>8</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Three Wheeler (Passenger) - World</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17,853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58,292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121,937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225,773 </a:t>
                      </a:r>
                    </a:p>
                  </a:txBody>
                  <a:tcPr marL="0" marR="0" marT="0" marB="0" anchor="b"/>
                </a:tc>
                <a:extLst>
                  <a:ext uri="{0D108BD9-81ED-4DB2-BD59-A6C34878D82A}">
                    <a16:rowId xmlns:a16="http://schemas.microsoft.com/office/drawing/2014/main" val="3005074963"/>
                  </a:ext>
                </a:extLst>
              </a:tr>
              <a:tr h="264857">
                <a:tc>
                  <a:txBody>
                    <a:bodyPr/>
                    <a:lstStyle/>
                    <a:p>
                      <a:pPr algn="l" fontAlgn="ctr"/>
                      <a:r>
                        <a:rPr lang="en-US" sz="1400" u="none" strike="noStrike" dirty="0">
                          <a:effectLst/>
                          <a:latin typeface="+mn-lt"/>
                        </a:rPr>
                        <a:t>9</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Truck (Light Duty) - India</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5,258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58,177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166,245 </a:t>
                      </a:r>
                    </a:p>
                  </a:txBody>
                  <a:tcPr marL="0" marR="0" marT="0" marB="0" anchor="b"/>
                </a:tc>
                <a:extLst>
                  <a:ext uri="{0D108BD9-81ED-4DB2-BD59-A6C34878D82A}">
                    <a16:rowId xmlns:a16="http://schemas.microsoft.com/office/drawing/2014/main" val="2431930686"/>
                  </a:ext>
                </a:extLst>
              </a:tr>
              <a:tr h="264857">
                <a:tc>
                  <a:txBody>
                    <a:bodyPr/>
                    <a:lstStyle/>
                    <a:p>
                      <a:pPr algn="l" fontAlgn="ctr"/>
                      <a:r>
                        <a:rPr lang="en-US" sz="1400" u="none" strike="noStrike" dirty="0">
                          <a:effectLst/>
                          <a:latin typeface="+mn-lt"/>
                        </a:rPr>
                        <a:t>10</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Truck (Light Duty) - World</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37,774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114,055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230,072 </a:t>
                      </a:r>
                    </a:p>
                  </a:txBody>
                  <a:tcPr marL="0" marR="0" marT="0" marB="0" anchor="b"/>
                </a:tc>
                <a:extLst>
                  <a:ext uri="{0D108BD9-81ED-4DB2-BD59-A6C34878D82A}">
                    <a16:rowId xmlns:a16="http://schemas.microsoft.com/office/drawing/2014/main" val="1417059084"/>
                  </a:ext>
                </a:extLst>
              </a:tr>
              <a:tr h="264857">
                <a:tc gridSpan="2">
                  <a:txBody>
                    <a:bodyPr/>
                    <a:lstStyle/>
                    <a:p>
                      <a:pPr algn="l" fontAlgn="ctr"/>
                      <a:r>
                        <a:rPr lang="en-US" sz="1400" u="none" strike="noStrike" dirty="0">
                          <a:effectLst/>
                          <a:latin typeface="+mn-lt"/>
                        </a:rPr>
                        <a:t>Total</a:t>
                      </a:r>
                    </a:p>
                  </a:txBody>
                  <a:tcPr marL="45720" marR="45720" anchor="ctr"/>
                </a:tc>
                <a:tc hMerge="1">
                  <a:txBody>
                    <a:bodyPr/>
                    <a:lstStyle/>
                    <a:p>
                      <a:pPr algn="l" fontAlgn="ctr"/>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45720" marR="45720" anchor="ctr"/>
                </a:tc>
                <a:tc>
                  <a:txBody>
                    <a:bodyPr/>
                    <a:lstStyle/>
                    <a:p>
                      <a:pPr algn="l" fontAlgn="b"/>
                      <a:r>
                        <a:rPr lang="en-US" sz="1600" b="1" i="0" u="none" strike="noStrike" dirty="0">
                          <a:solidFill>
                            <a:srgbClr val="000000"/>
                          </a:solidFill>
                          <a:effectLst/>
                          <a:latin typeface="Calibri" panose="020F0502020204030204" pitchFamily="34" charset="0"/>
                        </a:rPr>
                        <a:t>55,563 </a:t>
                      </a:r>
                    </a:p>
                  </a:txBody>
                  <a:tcPr marL="0" marR="0" marT="0" marB="0" anchor="b"/>
                </a:tc>
                <a:tc>
                  <a:txBody>
                    <a:bodyPr/>
                    <a:lstStyle/>
                    <a:p>
                      <a:pPr algn="l" fontAlgn="b"/>
                      <a:r>
                        <a:rPr lang="en-US" sz="1600" b="1" i="0" u="none" strike="noStrike" dirty="0">
                          <a:solidFill>
                            <a:srgbClr val="000000"/>
                          </a:solidFill>
                          <a:effectLst/>
                          <a:latin typeface="Calibri" panose="020F0502020204030204" pitchFamily="34" charset="0"/>
                        </a:rPr>
                        <a:t>303,240 </a:t>
                      </a:r>
                    </a:p>
                  </a:txBody>
                  <a:tcPr marL="0" marR="0" marT="0" marB="0" anchor="b"/>
                </a:tc>
                <a:tc>
                  <a:txBody>
                    <a:bodyPr/>
                    <a:lstStyle/>
                    <a:p>
                      <a:pPr algn="l" fontAlgn="b"/>
                      <a:r>
                        <a:rPr lang="en-US" sz="1600" b="1" i="0" u="none" strike="noStrike" dirty="0">
                          <a:solidFill>
                            <a:srgbClr val="000000"/>
                          </a:solidFill>
                          <a:effectLst/>
                          <a:latin typeface="Calibri" panose="020F0502020204030204" pitchFamily="34" charset="0"/>
                        </a:rPr>
                        <a:t>942,470 </a:t>
                      </a:r>
                    </a:p>
                  </a:txBody>
                  <a:tcPr marL="0" marR="0" marT="0" marB="0" anchor="b"/>
                </a:tc>
                <a:tc>
                  <a:txBody>
                    <a:bodyPr/>
                    <a:lstStyle/>
                    <a:p>
                      <a:pPr algn="l" fontAlgn="b"/>
                      <a:r>
                        <a:rPr lang="en-US" sz="1600" b="1" i="0" u="none" strike="noStrike" dirty="0">
                          <a:solidFill>
                            <a:srgbClr val="000000"/>
                          </a:solidFill>
                          <a:effectLst/>
                          <a:latin typeface="Calibri" panose="020F0502020204030204" pitchFamily="34" charset="0"/>
                        </a:rPr>
                        <a:t>2,047,891 </a:t>
                      </a:r>
                    </a:p>
                  </a:txBody>
                  <a:tcPr marL="0" marR="0" marT="0" marB="0" anchor="b"/>
                </a:tc>
                <a:extLst>
                  <a:ext uri="{0D108BD9-81ED-4DB2-BD59-A6C34878D82A}">
                    <a16:rowId xmlns:a16="http://schemas.microsoft.com/office/drawing/2014/main" val="3509792435"/>
                  </a:ext>
                </a:extLst>
              </a:tr>
              <a:tr h="264857">
                <a:tc gridSpan="2">
                  <a:txBody>
                    <a:bodyPr/>
                    <a:lstStyle/>
                    <a:p>
                      <a:pPr algn="l" fontAlgn="ctr"/>
                      <a:r>
                        <a:rPr lang="en-US" sz="1400" u="none" strike="noStrike" dirty="0">
                          <a:effectLst/>
                          <a:latin typeface="+mn-lt"/>
                        </a:rPr>
                        <a:t>Cumulative</a:t>
                      </a:r>
                    </a:p>
                  </a:txBody>
                  <a:tcPr marL="45720" marR="45720" anchor="ctr"/>
                </a:tc>
                <a:tc hMerge="1">
                  <a:txBody>
                    <a:bodyPr/>
                    <a:lstStyle/>
                    <a:p>
                      <a:pPr algn="l" fontAlgn="ctr"/>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45720" marR="45720" anchor="ctr"/>
                </a:tc>
                <a:tc>
                  <a:txBody>
                    <a:bodyPr/>
                    <a:lstStyle/>
                    <a:p>
                      <a:pPr algn="l" fontAlgn="b"/>
                      <a:r>
                        <a:rPr lang="en-US" sz="1600" b="1" i="0" u="none" strike="noStrike" dirty="0">
                          <a:solidFill>
                            <a:srgbClr val="000000"/>
                          </a:solidFill>
                          <a:effectLst/>
                          <a:latin typeface="Calibri" panose="020F0502020204030204" pitchFamily="34" charset="0"/>
                        </a:rPr>
                        <a:t>55,563</a:t>
                      </a:r>
                    </a:p>
                  </a:txBody>
                  <a:tcPr marL="0" marR="0" marT="0" marB="0" anchor="b">
                    <a:solidFill>
                      <a:schemeClr val="accent3"/>
                    </a:solidFill>
                  </a:tcPr>
                </a:tc>
                <a:tc>
                  <a:txBody>
                    <a:bodyPr/>
                    <a:lstStyle/>
                    <a:p>
                      <a:pPr algn="l" fontAlgn="b"/>
                      <a:r>
                        <a:rPr lang="en-US" sz="1600" b="1" i="0" u="none" strike="noStrike" dirty="0">
                          <a:solidFill>
                            <a:srgbClr val="000000"/>
                          </a:solidFill>
                          <a:effectLst/>
                          <a:latin typeface="Calibri" panose="020F0502020204030204" pitchFamily="34" charset="0"/>
                        </a:rPr>
                        <a:t>358,803</a:t>
                      </a:r>
                    </a:p>
                  </a:txBody>
                  <a:tcPr marL="0" marR="0" marT="0" marB="0" anchor="b">
                    <a:solidFill>
                      <a:schemeClr val="accent3"/>
                    </a:solidFill>
                  </a:tcPr>
                </a:tc>
                <a:tc>
                  <a:txBody>
                    <a:bodyPr/>
                    <a:lstStyle/>
                    <a:p>
                      <a:pPr algn="l" fontAlgn="b"/>
                      <a:r>
                        <a:rPr lang="en-US" sz="1600" b="1" i="0" u="none" strike="noStrike" dirty="0">
                          <a:solidFill>
                            <a:srgbClr val="000000"/>
                          </a:solidFill>
                          <a:effectLst/>
                          <a:latin typeface="Calibri" panose="020F0502020204030204" pitchFamily="34" charset="0"/>
                        </a:rPr>
                        <a:t>1,301,273</a:t>
                      </a:r>
                    </a:p>
                  </a:txBody>
                  <a:tcPr marL="0" marR="0" marT="0" marB="0" anchor="b">
                    <a:solidFill>
                      <a:schemeClr val="accent3"/>
                    </a:solidFill>
                  </a:tcPr>
                </a:tc>
                <a:tc>
                  <a:txBody>
                    <a:bodyPr/>
                    <a:lstStyle/>
                    <a:p>
                      <a:pPr algn="l" fontAlgn="b"/>
                      <a:r>
                        <a:rPr lang="en-US" sz="1600" b="1" i="0" u="none" strike="noStrike" dirty="0">
                          <a:solidFill>
                            <a:srgbClr val="000000"/>
                          </a:solidFill>
                          <a:effectLst/>
                          <a:latin typeface="Calibri" panose="020F0502020204030204" pitchFamily="34" charset="0"/>
                        </a:rPr>
                        <a:t>3,349,164</a:t>
                      </a:r>
                    </a:p>
                  </a:txBody>
                  <a:tcPr marL="0" marR="0" marT="0" marB="0" anchor="b">
                    <a:solidFill>
                      <a:schemeClr val="accent3"/>
                    </a:solidFill>
                  </a:tcPr>
                </a:tc>
                <a:extLst>
                  <a:ext uri="{0D108BD9-81ED-4DB2-BD59-A6C34878D82A}">
                    <a16:rowId xmlns:a16="http://schemas.microsoft.com/office/drawing/2014/main" val="3261789003"/>
                  </a:ext>
                </a:extLst>
              </a:tr>
            </a:tbl>
          </a:graphicData>
        </a:graphic>
      </p:graphicFrame>
    </p:spTree>
    <p:extLst>
      <p:ext uri="{BB962C8B-B14F-4D97-AF65-F5344CB8AC3E}">
        <p14:creationId xmlns:p14="http://schemas.microsoft.com/office/powerpoint/2010/main" val="3073024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166249-700B-403B-8873-E0B24B341A73}"/>
              </a:ext>
            </a:extLst>
          </p:cNvPr>
          <p:cNvSpPr>
            <a:spLocks noGrp="1"/>
          </p:cNvSpPr>
          <p:nvPr>
            <p:ph type="sldNum" sz="quarter" idx="12"/>
          </p:nvPr>
        </p:nvSpPr>
        <p:spPr/>
        <p:txBody>
          <a:bodyPr/>
          <a:lstStyle/>
          <a:p>
            <a:fld id="{B6F15528-21DE-4FAA-801E-634DDDAF4B2B}" type="slidenum">
              <a:rPr lang="en-US" smtClean="0">
                <a:latin typeface="+mj-lt"/>
              </a:rPr>
              <a:pPr/>
              <a:t>11</a:t>
            </a:fld>
            <a:endParaRPr lang="en-US">
              <a:latin typeface="+mj-lt"/>
            </a:endParaRPr>
          </a:p>
        </p:txBody>
      </p:sp>
      <p:sp>
        <p:nvSpPr>
          <p:cNvPr id="6" name="Title 5"/>
          <p:cNvSpPr>
            <a:spLocks noGrp="1"/>
          </p:cNvSpPr>
          <p:nvPr>
            <p:ph type="ctrTitle"/>
          </p:nvPr>
        </p:nvSpPr>
        <p:spPr/>
        <p:txBody>
          <a:bodyPr/>
          <a:lstStyle/>
          <a:p>
            <a:r>
              <a:rPr lang="en-IN" dirty="0"/>
              <a:t>Context 1 – GHG Mitigation</a:t>
            </a:r>
          </a:p>
        </p:txBody>
      </p:sp>
      <p:sp>
        <p:nvSpPr>
          <p:cNvPr id="5" name="Rectangle 4">
            <a:extLst>
              <a:ext uri="{FF2B5EF4-FFF2-40B4-BE49-F238E27FC236}">
                <a16:creationId xmlns:a16="http://schemas.microsoft.com/office/drawing/2014/main" id="{BC54DB60-0B67-4FC6-8C91-B63EC80AB1B0}"/>
              </a:ext>
            </a:extLst>
          </p:cNvPr>
          <p:cNvSpPr/>
          <p:nvPr/>
        </p:nvSpPr>
        <p:spPr>
          <a:xfrm>
            <a:off x="31440" y="1080449"/>
            <a:ext cx="9081120" cy="369332"/>
          </a:xfrm>
          <a:prstGeom prst="rect">
            <a:avLst/>
          </a:prstGeom>
        </p:spPr>
        <p:txBody>
          <a:bodyPr wrap="square">
            <a:spAutoFit/>
          </a:bodyPr>
          <a:lstStyle/>
          <a:p>
            <a:pPr algn="ctr"/>
            <a:r>
              <a:rPr lang="en-IN" dirty="0"/>
              <a:t>Context 1: Greenhouse Gas Mitigation – by 2025</a:t>
            </a:r>
          </a:p>
        </p:txBody>
      </p:sp>
      <p:sp>
        <p:nvSpPr>
          <p:cNvPr id="2" name="TextBox 1">
            <a:extLst>
              <a:ext uri="{FF2B5EF4-FFF2-40B4-BE49-F238E27FC236}">
                <a16:creationId xmlns:a16="http://schemas.microsoft.com/office/drawing/2014/main" id="{400D32A3-DB74-46C9-A17F-0C73AFFFA7DE}"/>
              </a:ext>
            </a:extLst>
          </p:cNvPr>
          <p:cNvSpPr txBox="1"/>
          <p:nvPr/>
        </p:nvSpPr>
        <p:spPr>
          <a:xfrm>
            <a:off x="260401" y="1672998"/>
            <a:ext cx="8623197" cy="4401205"/>
          </a:xfrm>
          <a:prstGeom prst="rect">
            <a:avLst/>
          </a:prstGeom>
          <a:solidFill>
            <a:srgbClr val="D9F5FF"/>
          </a:solidFill>
        </p:spPr>
        <p:txBody>
          <a:bodyPr wrap="square" rtlCol="0">
            <a:spAutoFit/>
          </a:bodyPr>
          <a:lstStyle/>
          <a:p>
            <a:r>
              <a:rPr lang="en-IN" sz="2800" dirty="0">
                <a:solidFill>
                  <a:schemeClr val="bg1">
                    <a:lumMod val="50000"/>
                  </a:schemeClr>
                </a:solidFill>
              </a:rPr>
              <a:t>50% Renewables ~ adds 0.54 Million Tonnes CO2e benefit</a:t>
            </a:r>
          </a:p>
          <a:p>
            <a:r>
              <a:rPr lang="en-IN" sz="2800" dirty="0">
                <a:solidFill>
                  <a:schemeClr val="bg1">
                    <a:lumMod val="50000"/>
                  </a:schemeClr>
                </a:solidFill>
              </a:rPr>
              <a:t> </a:t>
            </a:r>
          </a:p>
          <a:p>
            <a:r>
              <a:rPr lang="en-IN" sz="2800" dirty="0">
                <a:solidFill>
                  <a:schemeClr val="bg1">
                    <a:lumMod val="50000"/>
                  </a:schemeClr>
                </a:solidFill>
              </a:rPr>
              <a:t>Sun Mobility’s GHG Mitigation with BAU Grid ~ 2.8 Million Tonnes CO2e</a:t>
            </a:r>
          </a:p>
          <a:p>
            <a:endParaRPr lang="en-IN" sz="2800" dirty="0">
              <a:solidFill>
                <a:schemeClr val="bg1">
                  <a:lumMod val="50000"/>
                </a:schemeClr>
              </a:solidFill>
            </a:endParaRPr>
          </a:p>
          <a:p>
            <a:r>
              <a:rPr lang="en-IN" sz="2800" dirty="0">
                <a:solidFill>
                  <a:schemeClr val="bg1">
                    <a:lumMod val="50000"/>
                  </a:schemeClr>
                </a:solidFill>
              </a:rPr>
              <a:t>Sun Mobility’s GHG Mitigation with 50% Renewables ~ 3.4 Million Tonnes CO2e</a:t>
            </a:r>
          </a:p>
          <a:p>
            <a:endParaRPr lang="en-IN" sz="2800" dirty="0">
              <a:solidFill>
                <a:schemeClr val="bg1">
                  <a:lumMod val="50000"/>
                </a:schemeClr>
              </a:solidFill>
            </a:endParaRPr>
          </a:p>
          <a:p>
            <a:r>
              <a:rPr lang="en-IN" sz="2800" dirty="0">
                <a:solidFill>
                  <a:schemeClr val="bg1">
                    <a:lumMod val="50000"/>
                  </a:schemeClr>
                </a:solidFill>
              </a:rPr>
              <a:t>Sun Mobility’s GHG mitigation ~ 12 to 13 Million trees planted</a:t>
            </a:r>
          </a:p>
        </p:txBody>
      </p:sp>
    </p:spTree>
    <p:extLst>
      <p:ext uri="{BB962C8B-B14F-4D97-AF65-F5344CB8AC3E}">
        <p14:creationId xmlns:p14="http://schemas.microsoft.com/office/powerpoint/2010/main" val="2369664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166249-700B-403B-8873-E0B24B341A73}"/>
              </a:ext>
            </a:extLst>
          </p:cNvPr>
          <p:cNvSpPr>
            <a:spLocks noGrp="1"/>
          </p:cNvSpPr>
          <p:nvPr>
            <p:ph type="sldNum" sz="quarter" idx="12"/>
          </p:nvPr>
        </p:nvSpPr>
        <p:spPr/>
        <p:txBody>
          <a:bodyPr/>
          <a:lstStyle/>
          <a:p>
            <a:fld id="{B6F15528-21DE-4FAA-801E-634DDDAF4B2B}" type="slidenum">
              <a:rPr lang="en-US" smtClean="0">
                <a:latin typeface="+mj-lt"/>
              </a:rPr>
              <a:pPr/>
              <a:t>12</a:t>
            </a:fld>
            <a:endParaRPr lang="en-US">
              <a:latin typeface="+mj-lt"/>
            </a:endParaRPr>
          </a:p>
        </p:txBody>
      </p:sp>
      <p:sp>
        <p:nvSpPr>
          <p:cNvPr id="6" name="Title 5"/>
          <p:cNvSpPr>
            <a:spLocks noGrp="1"/>
          </p:cNvSpPr>
          <p:nvPr>
            <p:ph type="ctrTitle"/>
          </p:nvPr>
        </p:nvSpPr>
        <p:spPr/>
        <p:txBody>
          <a:bodyPr/>
          <a:lstStyle/>
          <a:p>
            <a:r>
              <a:rPr lang="en-IN" dirty="0"/>
              <a:t>Chart 1 – GHG Mitigation</a:t>
            </a:r>
          </a:p>
        </p:txBody>
      </p:sp>
      <p:sp>
        <p:nvSpPr>
          <p:cNvPr id="5" name="Rectangle 4">
            <a:extLst>
              <a:ext uri="{FF2B5EF4-FFF2-40B4-BE49-F238E27FC236}">
                <a16:creationId xmlns:a16="http://schemas.microsoft.com/office/drawing/2014/main" id="{BC54DB60-0B67-4FC6-8C91-B63EC80AB1B0}"/>
              </a:ext>
            </a:extLst>
          </p:cNvPr>
          <p:cNvSpPr/>
          <p:nvPr/>
        </p:nvSpPr>
        <p:spPr>
          <a:xfrm>
            <a:off x="31440" y="1015217"/>
            <a:ext cx="9081120" cy="369332"/>
          </a:xfrm>
          <a:prstGeom prst="rect">
            <a:avLst/>
          </a:prstGeom>
        </p:spPr>
        <p:txBody>
          <a:bodyPr wrap="square">
            <a:spAutoFit/>
          </a:bodyPr>
          <a:lstStyle/>
          <a:p>
            <a:pPr algn="ctr"/>
            <a:r>
              <a:rPr lang="en-IN" dirty="0"/>
              <a:t>Chart 1: % Contribution to Greenhouse Gas Mitigation – in 2025 (BAU Renewables)</a:t>
            </a:r>
          </a:p>
        </p:txBody>
      </p:sp>
      <p:graphicFrame>
        <p:nvGraphicFramePr>
          <p:cNvPr id="7" name="Chart 6">
            <a:extLst>
              <a:ext uri="{FF2B5EF4-FFF2-40B4-BE49-F238E27FC236}">
                <a16:creationId xmlns:a16="http://schemas.microsoft.com/office/drawing/2014/main" id="{2B47190D-FD4F-40D5-A514-F50B86E30592}"/>
              </a:ext>
            </a:extLst>
          </p:cNvPr>
          <p:cNvGraphicFramePr>
            <a:graphicFrameLocks noGrp="1"/>
          </p:cNvGraphicFramePr>
          <p:nvPr>
            <p:extLst>
              <p:ext uri="{D42A27DB-BD31-4B8C-83A1-F6EECF244321}">
                <p14:modId xmlns:p14="http://schemas.microsoft.com/office/powerpoint/2010/main" val="1972914715"/>
              </p:ext>
            </p:extLst>
          </p:nvPr>
        </p:nvGraphicFramePr>
        <p:xfrm>
          <a:off x="1323883" y="1568859"/>
          <a:ext cx="6496233" cy="47087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63217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166249-700B-403B-8873-E0B24B341A73}"/>
              </a:ext>
            </a:extLst>
          </p:cNvPr>
          <p:cNvSpPr>
            <a:spLocks noGrp="1"/>
          </p:cNvSpPr>
          <p:nvPr>
            <p:ph type="sldNum" sz="quarter" idx="12"/>
          </p:nvPr>
        </p:nvSpPr>
        <p:spPr/>
        <p:txBody>
          <a:bodyPr/>
          <a:lstStyle/>
          <a:p>
            <a:fld id="{B6F15528-21DE-4FAA-801E-634DDDAF4B2B}" type="slidenum">
              <a:rPr lang="en-US" smtClean="0">
                <a:latin typeface="+mj-lt"/>
              </a:rPr>
              <a:pPr/>
              <a:t>13</a:t>
            </a:fld>
            <a:endParaRPr lang="en-US">
              <a:latin typeface="+mj-lt"/>
            </a:endParaRPr>
          </a:p>
        </p:txBody>
      </p:sp>
      <p:sp>
        <p:nvSpPr>
          <p:cNvPr id="6" name="Title 5"/>
          <p:cNvSpPr>
            <a:spLocks noGrp="1"/>
          </p:cNvSpPr>
          <p:nvPr>
            <p:ph type="ctrTitle"/>
          </p:nvPr>
        </p:nvSpPr>
        <p:spPr/>
        <p:txBody>
          <a:bodyPr/>
          <a:lstStyle/>
          <a:p>
            <a:r>
              <a:rPr lang="en-IN" dirty="0"/>
              <a:t>Chart 2 – GHG Mitigation</a:t>
            </a:r>
          </a:p>
        </p:txBody>
      </p:sp>
      <p:sp>
        <p:nvSpPr>
          <p:cNvPr id="5" name="Rectangle 4">
            <a:extLst>
              <a:ext uri="{FF2B5EF4-FFF2-40B4-BE49-F238E27FC236}">
                <a16:creationId xmlns:a16="http://schemas.microsoft.com/office/drawing/2014/main" id="{BC54DB60-0B67-4FC6-8C91-B63EC80AB1B0}"/>
              </a:ext>
            </a:extLst>
          </p:cNvPr>
          <p:cNvSpPr/>
          <p:nvPr/>
        </p:nvSpPr>
        <p:spPr>
          <a:xfrm>
            <a:off x="31440" y="1015217"/>
            <a:ext cx="9081120" cy="369332"/>
          </a:xfrm>
          <a:prstGeom prst="rect">
            <a:avLst/>
          </a:prstGeom>
        </p:spPr>
        <p:txBody>
          <a:bodyPr wrap="square">
            <a:spAutoFit/>
          </a:bodyPr>
          <a:lstStyle/>
          <a:p>
            <a:pPr algn="ctr"/>
            <a:r>
              <a:rPr lang="en-IN" dirty="0"/>
              <a:t>Chart 2: % Contribution to Greenhouse Gas Mitigation – in 2025 (50% Renewables)</a:t>
            </a:r>
          </a:p>
        </p:txBody>
      </p:sp>
      <p:graphicFrame>
        <p:nvGraphicFramePr>
          <p:cNvPr id="8" name="Chart 7">
            <a:extLst>
              <a:ext uri="{FF2B5EF4-FFF2-40B4-BE49-F238E27FC236}">
                <a16:creationId xmlns:a16="http://schemas.microsoft.com/office/drawing/2014/main" id="{2B47190D-FD4F-40D5-A514-F50B86E30592}"/>
              </a:ext>
            </a:extLst>
          </p:cNvPr>
          <p:cNvGraphicFramePr>
            <a:graphicFrameLocks noGrp="1"/>
          </p:cNvGraphicFramePr>
          <p:nvPr>
            <p:extLst>
              <p:ext uri="{D42A27DB-BD31-4B8C-83A1-F6EECF244321}">
                <p14:modId xmlns:p14="http://schemas.microsoft.com/office/powerpoint/2010/main" val="3656497451"/>
              </p:ext>
            </p:extLst>
          </p:nvPr>
        </p:nvGraphicFramePr>
        <p:xfrm>
          <a:off x="1259632" y="1513008"/>
          <a:ext cx="6919359" cy="50154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90472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166249-700B-403B-8873-E0B24B341A73}"/>
              </a:ext>
            </a:extLst>
          </p:cNvPr>
          <p:cNvSpPr>
            <a:spLocks noGrp="1"/>
          </p:cNvSpPr>
          <p:nvPr>
            <p:ph type="sldNum" sz="quarter" idx="12"/>
          </p:nvPr>
        </p:nvSpPr>
        <p:spPr/>
        <p:txBody>
          <a:bodyPr/>
          <a:lstStyle/>
          <a:p>
            <a:fld id="{B6F15528-21DE-4FAA-801E-634DDDAF4B2B}" type="slidenum">
              <a:rPr lang="en-US" smtClean="0">
                <a:latin typeface="+mj-lt"/>
              </a:rPr>
              <a:pPr/>
              <a:t>14</a:t>
            </a:fld>
            <a:endParaRPr lang="en-US">
              <a:latin typeface="+mj-lt"/>
            </a:endParaRPr>
          </a:p>
        </p:txBody>
      </p:sp>
      <p:sp>
        <p:nvSpPr>
          <p:cNvPr id="6" name="Title 5"/>
          <p:cNvSpPr>
            <a:spLocks noGrp="1"/>
          </p:cNvSpPr>
          <p:nvPr>
            <p:ph type="ctrTitle"/>
          </p:nvPr>
        </p:nvSpPr>
        <p:spPr/>
        <p:txBody>
          <a:bodyPr/>
          <a:lstStyle/>
          <a:p>
            <a:r>
              <a:rPr lang="en-IN" dirty="0"/>
              <a:t>Table 3 – NOx Mitigation</a:t>
            </a:r>
          </a:p>
        </p:txBody>
      </p:sp>
      <p:sp>
        <p:nvSpPr>
          <p:cNvPr id="5" name="Rectangle 4">
            <a:extLst>
              <a:ext uri="{FF2B5EF4-FFF2-40B4-BE49-F238E27FC236}">
                <a16:creationId xmlns:a16="http://schemas.microsoft.com/office/drawing/2014/main" id="{BC54DB60-0B67-4FC6-8C91-B63EC80AB1B0}"/>
              </a:ext>
            </a:extLst>
          </p:cNvPr>
          <p:cNvSpPr/>
          <p:nvPr/>
        </p:nvSpPr>
        <p:spPr>
          <a:xfrm>
            <a:off x="31440" y="1080449"/>
            <a:ext cx="9081120" cy="369332"/>
          </a:xfrm>
          <a:prstGeom prst="rect">
            <a:avLst/>
          </a:prstGeom>
        </p:spPr>
        <p:txBody>
          <a:bodyPr wrap="square">
            <a:spAutoFit/>
          </a:bodyPr>
          <a:lstStyle/>
          <a:p>
            <a:pPr algn="ctr"/>
            <a:r>
              <a:rPr lang="en-IN" dirty="0"/>
              <a:t>Table 3: NOx Mitigation – </a:t>
            </a:r>
            <a:r>
              <a:rPr lang="en-IN" dirty="0" err="1"/>
              <a:t>upto</a:t>
            </a:r>
            <a:r>
              <a:rPr lang="en-IN" dirty="0"/>
              <a:t> 2025 (BAU Renewables % in Grid)</a:t>
            </a:r>
          </a:p>
        </p:txBody>
      </p:sp>
      <p:graphicFrame>
        <p:nvGraphicFramePr>
          <p:cNvPr id="3" name="Table 2">
            <a:extLst>
              <a:ext uri="{FF2B5EF4-FFF2-40B4-BE49-F238E27FC236}">
                <a16:creationId xmlns:a16="http://schemas.microsoft.com/office/drawing/2014/main" id="{18BE54C6-3B7E-47A0-A9C6-BAD7D08460D9}"/>
              </a:ext>
            </a:extLst>
          </p:cNvPr>
          <p:cNvGraphicFramePr>
            <a:graphicFrameLocks noGrp="1"/>
          </p:cNvGraphicFramePr>
          <p:nvPr>
            <p:extLst>
              <p:ext uri="{D42A27DB-BD31-4B8C-83A1-F6EECF244321}">
                <p14:modId xmlns:p14="http://schemas.microsoft.com/office/powerpoint/2010/main" val="1126029351"/>
              </p:ext>
            </p:extLst>
          </p:nvPr>
        </p:nvGraphicFramePr>
        <p:xfrm>
          <a:off x="260449" y="1665224"/>
          <a:ext cx="8426352" cy="4480560"/>
        </p:xfrm>
        <a:graphic>
          <a:graphicData uri="http://schemas.openxmlformats.org/drawingml/2006/table">
            <a:tbl>
              <a:tblPr firstRow="1" firstCol="1" bandRow="1">
                <a:tableStyleId>{7DF18680-E054-41AD-8BC1-D1AEF772440D}</a:tableStyleId>
              </a:tblPr>
              <a:tblGrid>
                <a:gridCol w="578951">
                  <a:extLst>
                    <a:ext uri="{9D8B030D-6E8A-4147-A177-3AD203B41FA5}">
                      <a16:colId xmlns:a16="http://schemas.microsoft.com/office/drawing/2014/main" val="1902502828"/>
                    </a:ext>
                  </a:extLst>
                </a:gridCol>
                <a:gridCol w="3233808">
                  <a:extLst>
                    <a:ext uri="{9D8B030D-6E8A-4147-A177-3AD203B41FA5}">
                      <a16:colId xmlns:a16="http://schemas.microsoft.com/office/drawing/2014/main" val="878778880"/>
                    </a:ext>
                  </a:extLst>
                </a:gridCol>
                <a:gridCol w="1234459">
                  <a:extLst>
                    <a:ext uri="{9D8B030D-6E8A-4147-A177-3AD203B41FA5}">
                      <a16:colId xmlns:a16="http://schemas.microsoft.com/office/drawing/2014/main" val="3901777"/>
                    </a:ext>
                  </a:extLst>
                </a:gridCol>
                <a:gridCol w="1113356">
                  <a:extLst>
                    <a:ext uri="{9D8B030D-6E8A-4147-A177-3AD203B41FA5}">
                      <a16:colId xmlns:a16="http://schemas.microsoft.com/office/drawing/2014/main" val="1790852077"/>
                    </a:ext>
                  </a:extLst>
                </a:gridCol>
                <a:gridCol w="1031319">
                  <a:extLst>
                    <a:ext uri="{9D8B030D-6E8A-4147-A177-3AD203B41FA5}">
                      <a16:colId xmlns:a16="http://schemas.microsoft.com/office/drawing/2014/main" val="3731712993"/>
                    </a:ext>
                  </a:extLst>
                </a:gridCol>
                <a:gridCol w="1234459">
                  <a:extLst>
                    <a:ext uri="{9D8B030D-6E8A-4147-A177-3AD203B41FA5}">
                      <a16:colId xmlns:a16="http://schemas.microsoft.com/office/drawing/2014/main" val="2580634481"/>
                    </a:ext>
                  </a:extLst>
                </a:gridCol>
              </a:tblGrid>
              <a:tr h="264857">
                <a:tc gridSpan="2">
                  <a:txBody>
                    <a:bodyPr/>
                    <a:lstStyle/>
                    <a:p>
                      <a:pPr algn="l" fontAlgn="ctr"/>
                      <a:r>
                        <a:rPr lang="en-US" sz="1400" u="none" strike="noStrike" dirty="0">
                          <a:effectLst/>
                          <a:latin typeface="+mn-lt"/>
                        </a:rPr>
                        <a:t> </a:t>
                      </a:r>
                    </a:p>
                  </a:txBody>
                  <a:tcPr marL="45720" marR="45720" anchor="ctr"/>
                </a:tc>
                <a:tc hMerge="1">
                  <a:txBody>
                    <a:bodyPr/>
                    <a:lstStyle/>
                    <a:p>
                      <a:pPr algn="l"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45720" marR="45720" anchor="ctr"/>
                </a:tc>
                <a:tc>
                  <a:txBody>
                    <a:bodyPr/>
                    <a:lstStyle/>
                    <a:p>
                      <a:pPr algn="l" fontAlgn="ctr"/>
                      <a:r>
                        <a:rPr lang="en-US" sz="1400" u="none" strike="noStrike">
                          <a:effectLst/>
                          <a:latin typeface="+mn-lt"/>
                        </a:rPr>
                        <a:t>2022</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2023</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2024</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2025</a:t>
                      </a:r>
                      <a:endParaRPr lang="en-US" sz="1400" b="0" i="0" u="none" strike="noStrike">
                        <a:solidFill>
                          <a:srgbClr val="000000"/>
                        </a:solidFill>
                        <a:effectLst/>
                        <a:latin typeface="+mn-lt"/>
                      </a:endParaRPr>
                    </a:p>
                  </a:txBody>
                  <a:tcPr marL="45720" marR="45720" anchor="ctr"/>
                </a:tc>
                <a:extLst>
                  <a:ext uri="{0D108BD9-81ED-4DB2-BD59-A6C34878D82A}">
                    <a16:rowId xmlns:a16="http://schemas.microsoft.com/office/drawing/2014/main" val="4148851940"/>
                  </a:ext>
                </a:extLst>
              </a:tr>
              <a:tr h="264857">
                <a:tc>
                  <a:txBody>
                    <a:bodyPr/>
                    <a:lstStyle/>
                    <a:p>
                      <a:pPr algn="l" fontAlgn="ctr"/>
                      <a:r>
                        <a:rPr lang="en-US" sz="1400" u="none" strike="noStrike">
                          <a:effectLst/>
                          <a:latin typeface="+mn-lt"/>
                        </a:rPr>
                        <a:t>Sr. No.</a:t>
                      </a:r>
                      <a:endParaRPr lang="en-US" sz="1400" b="1" i="0" u="none" strike="noStrike">
                        <a:solidFill>
                          <a:srgbClr val="000000"/>
                        </a:solidFill>
                        <a:effectLst/>
                        <a:latin typeface="+mn-lt"/>
                      </a:endParaRPr>
                    </a:p>
                  </a:txBody>
                  <a:tcPr marL="45720" marR="45720" anchor="ctr"/>
                </a:tc>
                <a:tc>
                  <a:txBody>
                    <a:bodyPr/>
                    <a:lstStyle/>
                    <a:p>
                      <a:pPr algn="l" fontAlgn="ctr"/>
                      <a:r>
                        <a:rPr lang="en-US" sz="1400" u="none" strike="noStrike" dirty="0">
                          <a:solidFill>
                            <a:schemeClr val="bg1"/>
                          </a:solidFill>
                          <a:effectLst/>
                          <a:latin typeface="+mn-lt"/>
                        </a:rPr>
                        <a:t>Vehicle Type</a:t>
                      </a:r>
                      <a:endParaRPr lang="en-US" sz="1400" b="1" i="0" u="none" strike="noStrike" dirty="0">
                        <a:solidFill>
                          <a:schemeClr val="bg1"/>
                        </a:solidFill>
                        <a:effectLst/>
                        <a:latin typeface="+mn-lt"/>
                      </a:endParaRPr>
                    </a:p>
                  </a:txBody>
                  <a:tcPr marL="45720" marR="45720" anchor="ctr">
                    <a:solidFill>
                      <a:schemeClr val="bg1">
                        <a:lumMod val="50000"/>
                      </a:schemeClr>
                    </a:solidFill>
                  </a:tcPr>
                </a:tc>
                <a:tc>
                  <a:txBody>
                    <a:bodyPr/>
                    <a:lstStyle/>
                    <a:p>
                      <a:pPr algn="l" fontAlgn="ctr"/>
                      <a:r>
                        <a:rPr lang="en-US" sz="1400" u="none" strike="noStrike" dirty="0">
                          <a:solidFill>
                            <a:schemeClr val="bg1"/>
                          </a:solidFill>
                          <a:effectLst/>
                          <a:latin typeface="+mn-lt"/>
                        </a:rPr>
                        <a:t>(</a:t>
                      </a:r>
                      <a:r>
                        <a:rPr lang="en-US" sz="1400" u="none" strike="noStrike" dirty="0" err="1">
                          <a:solidFill>
                            <a:schemeClr val="bg1"/>
                          </a:solidFill>
                          <a:effectLst/>
                          <a:latin typeface="+mn-lt"/>
                        </a:rPr>
                        <a:t>tonnes</a:t>
                      </a:r>
                      <a:r>
                        <a:rPr lang="en-US" sz="1400" u="none" strike="noStrike" dirty="0">
                          <a:solidFill>
                            <a:schemeClr val="bg1"/>
                          </a:solidFill>
                          <a:effectLst/>
                          <a:latin typeface="+mn-lt"/>
                        </a:rPr>
                        <a:t> NOx)</a:t>
                      </a:r>
                      <a:endParaRPr lang="en-US" sz="1400" b="0" i="0" u="none" strike="noStrike" dirty="0">
                        <a:solidFill>
                          <a:schemeClr val="bg1"/>
                        </a:solidFill>
                        <a:effectLst/>
                        <a:latin typeface="+mn-lt"/>
                      </a:endParaRPr>
                    </a:p>
                  </a:txBody>
                  <a:tcPr marL="45720" marR="45720" anchor="ctr">
                    <a:solidFill>
                      <a:schemeClr val="bg1">
                        <a:lumMod val="5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alibri"/>
                          <a:ea typeface="+mn-ea"/>
                          <a:cs typeface="+mn-cs"/>
                        </a:rPr>
                        <a:t>(tonnes NOx)</a:t>
                      </a:r>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a:txBody>
                  <a:tcPr marL="45720" marR="45720" anchor="ctr">
                    <a:solidFill>
                      <a:schemeClr val="bg1">
                        <a:lumMod val="5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alibri"/>
                          <a:ea typeface="+mn-ea"/>
                          <a:cs typeface="+mn-cs"/>
                        </a:rPr>
                        <a:t>(tonnes NOx)</a:t>
                      </a:r>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a:txBody>
                  <a:tcPr marL="45720" marR="45720" anchor="ctr">
                    <a:solidFill>
                      <a:schemeClr val="bg1">
                        <a:lumMod val="5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a:t>
                      </a:r>
                      <a:r>
                        <a:rPr kumimoji="0" lang="en-US" sz="1400" b="0" i="0" u="none" strike="noStrike" kern="1200" cap="none" spc="0" normalizeH="0" baseline="0" noProof="0" dirty="0" err="1">
                          <a:ln>
                            <a:noFill/>
                          </a:ln>
                          <a:solidFill>
                            <a:prstClr val="white"/>
                          </a:solidFill>
                          <a:effectLst/>
                          <a:uLnTx/>
                          <a:uFillTx/>
                          <a:latin typeface="Calibri"/>
                          <a:ea typeface="+mn-ea"/>
                          <a:cs typeface="+mn-cs"/>
                        </a:rPr>
                        <a:t>tonnes</a:t>
                      </a:r>
                      <a:r>
                        <a:rPr kumimoji="0" lang="en-US" sz="1400" b="0" i="0" u="none" strike="noStrike" kern="1200" cap="none" spc="0" normalizeH="0" baseline="0" noProof="0" dirty="0">
                          <a:ln>
                            <a:noFill/>
                          </a:ln>
                          <a:solidFill>
                            <a:prstClr val="white"/>
                          </a:solidFill>
                          <a:effectLst/>
                          <a:uLnTx/>
                          <a:uFillTx/>
                          <a:latin typeface="Calibri"/>
                          <a:ea typeface="+mn-ea"/>
                          <a:cs typeface="+mn-cs"/>
                        </a:rPr>
                        <a:t> NOx)</a:t>
                      </a:r>
                    </a:p>
                  </a:txBody>
                  <a:tcPr marL="45720" marR="45720" anchor="ctr">
                    <a:solidFill>
                      <a:schemeClr val="bg1">
                        <a:lumMod val="50000"/>
                      </a:schemeClr>
                    </a:solidFill>
                  </a:tcPr>
                </a:tc>
                <a:extLst>
                  <a:ext uri="{0D108BD9-81ED-4DB2-BD59-A6C34878D82A}">
                    <a16:rowId xmlns:a16="http://schemas.microsoft.com/office/drawing/2014/main" val="4021232739"/>
                  </a:ext>
                </a:extLst>
              </a:tr>
              <a:tr h="264857">
                <a:tc>
                  <a:txBody>
                    <a:bodyPr/>
                    <a:lstStyle/>
                    <a:p>
                      <a:pPr algn="l" fontAlgn="ctr"/>
                      <a:r>
                        <a:rPr lang="en-US" sz="1400" u="none" strike="noStrike">
                          <a:effectLst/>
                          <a:latin typeface="+mn-lt"/>
                        </a:rPr>
                        <a:t>1</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Bus (Heavy Duty) - India</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extLst>
                  <a:ext uri="{0D108BD9-81ED-4DB2-BD59-A6C34878D82A}">
                    <a16:rowId xmlns:a16="http://schemas.microsoft.com/office/drawing/2014/main" val="3660820000"/>
                  </a:ext>
                </a:extLst>
              </a:tr>
              <a:tr h="264857">
                <a:tc>
                  <a:txBody>
                    <a:bodyPr/>
                    <a:lstStyle/>
                    <a:p>
                      <a:pPr algn="l" fontAlgn="ctr"/>
                      <a:r>
                        <a:rPr lang="en-US" sz="1400" u="none" strike="noStrike">
                          <a:effectLst/>
                          <a:latin typeface="+mn-lt"/>
                        </a:rPr>
                        <a:t>2</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Bus (Heavy Duty) - World</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0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5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26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77 </a:t>
                      </a:r>
                    </a:p>
                  </a:txBody>
                  <a:tcPr marL="9525" marR="9525" marT="9525" marB="0" anchor="b"/>
                </a:tc>
                <a:extLst>
                  <a:ext uri="{0D108BD9-81ED-4DB2-BD59-A6C34878D82A}">
                    <a16:rowId xmlns:a16="http://schemas.microsoft.com/office/drawing/2014/main" val="4100542656"/>
                  </a:ext>
                </a:extLst>
              </a:tr>
              <a:tr h="264857">
                <a:tc>
                  <a:txBody>
                    <a:bodyPr/>
                    <a:lstStyle/>
                    <a:p>
                      <a:pPr algn="l" fontAlgn="ctr"/>
                      <a:r>
                        <a:rPr lang="en-US" sz="1400" u="none" strike="noStrike">
                          <a:effectLst/>
                          <a:latin typeface="+mn-lt"/>
                        </a:rPr>
                        <a:t>3</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Scooter - India</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2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13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36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79 </a:t>
                      </a:r>
                    </a:p>
                  </a:txBody>
                  <a:tcPr marL="9525" marR="9525" marT="9525" marB="0" anchor="b"/>
                </a:tc>
                <a:extLst>
                  <a:ext uri="{0D108BD9-81ED-4DB2-BD59-A6C34878D82A}">
                    <a16:rowId xmlns:a16="http://schemas.microsoft.com/office/drawing/2014/main" val="984546407"/>
                  </a:ext>
                </a:extLst>
              </a:tr>
              <a:tr h="264857">
                <a:tc>
                  <a:txBody>
                    <a:bodyPr/>
                    <a:lstStyle/>
                    <a:p>
                      <a:pPr algn="l" fontAlgn="ctr"/>
                      <a:r>
                        <a:rPr lang="en-US" sz="1400" u="none" strike="noStrike">
                          <a:effectLst/>
                          <a:latin typeface="+mn-lt"/>
                        </a:rPr>
                        <a:t>4</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Scooter - World</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42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168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386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784 </a:t>
                      </a:r>
                    </a:p>
                  </a:txBody>
                  <a:tcPr marL="9525" marR="9525" marT="9525" marB="0" anchor="b"/>
                </a:tc>
                <a:extLst>
                  <a:ext uri="{0D108BD9-81ED-4DB2-BD59-A6C34878D82A}">
                    <a16:rowId xmlns:a16="http://schemas.microsoft.com/office/drawing/2014/main" val="670472513"/>
                  </a:ext>
                </a:extLst>
              </a:tr>
              <a:tr h="264857">
                <a:tc>
                  <a:txBody>
                    <a:bodyPr/>
                    <a:lstStyle/>
                    <a:p>
                      <a:pPr algn="l" fontAlgn="ctr"/>
                      <a:r>
                        <a:rPr lang="en-US" sz="1400" u="none" strike="noStrike">
                          <a:effectLst/>
                          <a:latin typeface="+mn-lt"/>
                        </a:rPr>
                        <a:t>5</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Three Wheeler (Freight) - India</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dirty="0">
                          <a:solidFill>
                            <a:srgbClr val="000000"/>
                          </a:solidFill>
                          <a:effectLst/>
                          <a:latin typeface="Calibri" panose="020F0502020204030204" pitchFamily="34" charset="0"/>
                        </a:rPr>
                        <a:t>          6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23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93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186 </a:t>
                      </a:r>
                    </a:p>
                  </a:txBody>
                  <a:tcPr marL="9525" marR="9525" marT="9525" marB="0" anchor="b"/>
                </a:tc>
                <a:extLst>
                  <a:ext uri="{0D108BD9-81ED-4DB2-BD59-A6C34878D82A}">
                    <a16:rowId xmlns:a16="http://schemas.microsoft.com/office/drawing/2014/main" val="2382324759"/>
                  </a:ext>
                </a:extLst>
              </a:tr>
              <a:tr h="264857">
                <a:tc>
                  <a:txBody>
                    <a:bodyPr/>
                    <a:lstStyle/>
                    <a:p>
                      <a:pPr algn="l" fontAlgn="ctr"/>
                      <a:r>
                        <a:rPr lang="en-US" sz="1400" u="none" strike="noStrike">
                          <a:effectLst/>
                          <a:latin typeface="+mn-lt"/>
                        </a:rPr>
                        <a:t>6</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Three Wheeler (Freight) - World</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dirty="0">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extLst>
                  <a:ext uri="{0D108BD9-81ED-4DB2-BD59-A6C34878D82A}">
                    <a16:rowId xmlns:a16="http://schemas.microsoft.com/office/drawing/2014/main" val="2050292199"/>
                  </a:ext>
                </a:extLst>
              </a:tr>
              <a:tr h="264857">
                <a:tc>
                  <a:txBody>
                    <a:bodyPr/>
                    <a:lstStyle/>
                    <a:p>
                      <a:pPr algn="l" fontAlgn="ctr"/>
                      <a:r>
                        <a:rPr lang="en-US" sz="1400" u="none" strike="noStrike">
                          <a:effectLst/>
                          <a:latin typeface="+mn-lt"/>
                        </a:rPr>
                        <a:t>7</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Three Wheeler (Passenger) - India</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dirty="0">
                          <a:solidFill>
                            <a:srgbClr val="000000"/>
                          </a:solidFill>
                          <a:effectLst/>
                          <a:latin typeface="Calibri" panose="020F0502020204030204" pitchFamily="34" charset="0"/>
                        </a:rPr>
                        <a:t>         -1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-10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-14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-119 </a:t>
                      </a:r>
                    </a:p>
                  </a:txBody>
                  <a:tcPr marL="9525" marR="9525" marT="9525" marB="0" anchor="b"/>
                </a:tc>
                <a:extLst>
                  <a:ext uri="{0D108BD9-81ED-4DB2-BD59-A6C34878D82A}">
                    <a16:rowId xmlns:a16="http://schemas.microsoft.com/office/drawing/2014/main" val="2591025395"/>
                  </a:ext>
                </a:extLst>
              </a:tr>
              <a:tr h="264857">
                <a:tc>
                  <a:txBody>
                    <a:bodyPr/>
                    <a:lstStyle/>
                    <a:p>
                      <a:pPr algn="l" fontAlgn="ctr"/>
                      <a:r>
                        <a:rPr lang="en-US" sz="1400" u="none" strike="noStrike">
                          <a:effectLst/>
                          <a:latin typeface="+mn-lt"/>
                        </a:rPr>
                        <a:t>8</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Three Wheeler (Passenger) - World</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17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57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121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226 </a:t>
                      </a:r>
                    </a:p>
                  </a:txBody>
                  <a:tcPr marL="9525" marR="9525" marT="9525" marB="0" anchor="b"/>
                </a:tc>
                <a:extLst>
                  <a:ext uri="{0D108BD9-81ED-4DB2-BD59-A6C34878D82A}">
                    <a16:rowId xmlns:a16="http://schemas.microsoft.com/office/drawing/2014/main" val="3005074963"/>
                  </a:ext>
                </a:extLst>
              </a:tr>
              <a:tr h="264857">
                <a:tc>
                  <a:txBody>
                    <a:bodyPr/>
                    <a:lstStyle/>
                    <a:p>
                      <a:pPr algn="l" fontAlgn="ctr"/>
                      <a:r>
                        <a:rPr lang="en-US" sz="1400" u="none" strike="noStrike">
                          <a:effectLst/>
                          <a:latin typeface="+mn-lt"/>
                        </a:rPr>
                        <a:t>9</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Truck (Light Duty) - India</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6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60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164 </a:t>
                      </a:r>
                    </a:p>
                  </a:txBody>
                  <a:tcPr marL="9525" marR="9525" marT="9525" marB="0" anchor="b"/>
                </a:tc>
                <a:extLst>
                  <a:ext uri="{0D108BD9-81ED-4DB2-BD59-A6C34878D82A}">
                    <a16:rowId xmlns:a16="http://schemas.microsoft.com/office/drawing/2014/main" val="2431930686"/>
                  </a:ext>
                </a:extLst>
              </a:tr>
              <a:tr h="264857">
                <a:tc>
                  <a:txBody>
                    <a:bodyPr/>
                    <a:lstStyle/>
                    <a:p>
                      <a:pPr algn="l" fontAlgn="ctr"/>
                      <a:r>
                        <a:rPr lang="en-US" sz="1400" u="none" strike="noStrike">
                          <a:effectLst/>
                          <a:latin typeface="+mn-lt"/>
                        </a:rPr>
                        <a:t>10</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Truck (Light Duty) - World</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57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172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348 </a:t>
                      </a:r>
                    </a:p>
                  </a:txBody>
                  <a:tcPr marL="9525" marR="9525" marT="9525" marB="0" anchor="b"/>
                </a:tc>
                <a:extLst>
                  <a:ext uri="{0D108BD9-81ED-4DB2-BD59-A6C34878D82A}">
                    <a16:rowId xmlns:a16="http://schemas.microsoft.com/office/drawing/2014/main" val="1417059084"/>
                  </a:ext>
                </a:extLst>
              </a:tr>
              <a:tr h="264857">
                <a:tc gridSpan="2">
                  <a:txBody>
                    <a:bodyPr/>
                    <a:lstStyle/>
                    <a:p>
                      <a:pPr algn="l" fontAlgn="ctr"/>
                      <a:r>
                        <a:rPr lang="en-US" sz="1400" u="none" strike="noStrike" dirty="0">
                          <a:effectLst/>
                          <a:latin typeface="+mn-lt"/>
                        </a:rPr>
                        <a:t>Total</a:t>
                      </a:r>
                    </a:p>
                  </a:txBody>
                  <a:tcPr marL="45720" marR="45720" anchor="ctr"/>
                </a:tc>
                <a:tc hMerge="1">
                  <a:txBody>
                    <a:bodyPr/>
                    <a:lstStyle/>
                    <a:p>
                      <a:pPr algn="l" fontAlgn="ctr"/>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45720" marR="45720" anchor="ctr"/>
                </a:tc>
                <a:tc>
                  <a:txBody>
                    <a:bodyPr/>
                    <a:lstStyle/>
                    <a:p>
                      <a:pPr algn="l" fontAlgn="b"/>
                      <a:r>
                        <a:rPr lang="en-US" sz="1600" b="1" i="0" u="none" strike="noStrike" dirty="0">
                          <a:solidFill>
                            <a:srgbClr val="000000"/>
                          </a:solidFill>
                          <a:effectLst/>
                          <a:latin typeface="Calibri" panose="020F0502020204030204" pitchFamily="34" charset="0"/>
                        </a:rPr>
                        <a:t>        66 </a:t>
                      </a:r>
                    </a:p>
                  </a:txBody>
                  <a:tcPr marL="9525" marR="9525" marT="9525" marB="0" anchor="b"/>
                </a:tc>
                <a:tc>
                  <a:txBody>
                    <a:bodyPr/>
                    <a:lstStyle/>
                    <a:p>
                      <a:pPr algn="l" fontAlgn="b"/>
                      <a:r>
                        <a:rPr lang="en-US" sz="1600" b="1" i="0" u="none" strike="noStrike" dirty="0">
                          <a:solidFill>
                            <a:srgbClr val="000000"/>
                          </a:solidFill>
                          <a:effectLst/>
                          <a:latin typeface="Calibri" panose="020F0502020204030204" pitchFamily="34" charset="0"/>
                        </a:rPr>
                        <a:t>     318 </a:t>
                      </a:r>
                    </a:p>
                  </a:txBody>
                  <a:tcPr marL="9525" marR="9525" marT="9525" marB="0" anchor="b"/>
                </a:tc>
                <a:tc>
                  <a:txBody>
                    <a:bodyPr/>
                    <a:lstStyle/>
                    <a:p>
                      <a:pPr algn="l" fontAlgn="b"/>
                      <a:r>
                        <a:rPr lang="en-US" sz="1600" b="1" i="0" u="none" strike="noStrike" dirty="0">
                          <a:solidFill>
                            <a:srgbClr val="000000"/>
                          </a:solidFill>
                          <a:effectLst/>
                          <a:latin typeface="Calibri" panose="020F0502020204030204" pitchFamily="34" charset="0"/>
                        </a:rPr>
                        <a:t>     878 </a:t>
                      </a:r>
                    </a:p>
                  </a:txBody>
                  <a:tcPr marL="9525" marR="9525" marT="9525" marB="0" anchor="b"/>
                </a:tc>
                <a:tc>
                  <a:txBody>
                    <a:bodyPr/>
                    <a:lstStyle/>
                    <a:p>
                      <a:pPr algn="l" fontAlgn="b"/>
                      <a:r>
                        <a:rPr lang="en-US" sz="1600" b="1" i="0" u="none" strike="noStrike">
                          <a:solidFill>
                            <a:srgbClr val="000000"/>
                          </a:solidFill>
                          <a:effectLst/>
                          <a:latin typeface="Calibri" panose="020F0502020204030204" pitchFamily="34" charset="0"/>
                        </a:rPr>
                        <a:t>  1,745 </a:t>
                      </a:r>
                    </a:p>
                  </a:txBody>
                  <a:tcPr marL="9525" marR="9525" marT="9525" marB="0" anchor="b"/>
                </a:tc>
                <a:extLst>
                  <a:ext uri="{0D108BD9-81ED-4DB2-BD59-A6C34878D82A}">
                    <a16:rowId xmlns:a16="http://schemas.microsoft.com/office/drawing/2014/main" val="3509792435"/>
                  </a:ext>
                </a:extLst>
              </a:tr>
              <a:tr h="264857">
                <a:tc gridSpan="2">
                  <a:txBody>
                    <a:bodyPr/>
                    <a:lstStyle/>
                    <a:p>
                      <a:pPr algn="l" fontAlgn="ctr"/>
                      <a:r>
                        <a:rPr lang="en-US" sz="1400" u="none" strike="noStrike" dirty="0">
                          <a:effectLst/>
                          <a:latin typeface="+mn-lt"/>
                        </a:rPr>
                        <a:t>Cumulative</a:t>
                      </a:r>
                    </a:p>
                  </a:txBody>
                  <a:tcPr marL="45720" marR="45720" anchor="ctr"/>
                </a:tc>
                <a:tc hMerge="1">
                  <a:txBody>
                    <a:bodyPr/>
                    <a:lstStyle/>
                    <a:p>
                      <a:pPr algn="l" fontAlgn="ctr"/>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45720" marR="45720" anchor="ctr"/>
                </a:tc>
                <a:tc>
                  <a:txBody>
                    <a:bodyPr/>
                    <a:lstStyle/>
                    <a:p>
                      <a:pPr algn="l" fontAlgn="b"/>
                      <a:r>
                        <a:rPr lang="en-US" sz="1600" b="1" i="0" u="none" strike="noStrike">
                          <a:solidFill>
                            <a:srgbClr val="000000"/>
                          </a:solidFill>
                          <a:effectLst/>
                          <a:latin typeface="Calibri" panose="020F0502020204030204" pitchFamily="34" charset="0"/>
                        </a:rPr>
                        <a:t>        66 </a:t>
                      </a:r>
                    </a:p>
                  </a:txBody>
                  <a:tcPr marL="9525" marR="9525" marT="9525" marB="0" anchor="b">
                    <a:solidFill>
                      <a:schemeClr val="accent3"/>
                    </a:solidFill>
                  </a:tcPr>
                </a:tc>
                <a:tc>
                  <a:txBody>
                    <a:bodyPr/>
                    <a:lstStyle/>
                    <a:p>
                      <a:pPr algn="l" fontAlgn="b"/>
                      <a:r>
                        <a:rPr lang="en-US" sz="1600" b="1" i="0" u="none" strike="noStrike">
                          <a:solidFill>
                            <a:srgbClr val="000000"/>
                          </a:solidFill>
                          <a:effectLst/>
                          <a:latin typeface="Calibri" panose="020F0502020204030204" pitchFamily="34" charset="0"/>
                        </a:rPr>
                        <a:t>     384 </a:t>
                      </a:r>
                    </a:p>
                  </a:txBody>
                  <a:tcPr marL="9525" marR="9525" marT="9525" marB="0" anchor="b">
                    <a:solidFill>
                      <a:schemeClr val="accent3"/>
                    </a:solidFill>
                  </a:tcPr>
                </a:tc>
                <a:tc>
                  <a:txBody>
                    <a:bodyPr/>
                    <a:lstStyle/>
                    <a:p>
                      <a:pPr algn="l" fontAlgn="b"/>
                      <a:r>
                        <a:rPr lang="en-US" sz="1600" b="1" i="0" u="none" strike="noStrike" dirty="0">
                          <a:solidFill>
                            <a:srgbClr val="000000"/>
                          </a:solidFill>
                          <a:effectLst/>
                          <a:latin typeface="Calibri" panose="020F0502020204030204" pitchFamily="34" charset="0"/>
                        </a:rPr>
                        <a:t>  1,263 </a:t>
                      </a:r>
                    </a:p>
                  </a:txBody>
                  <a:tcPr marL="9525" marR="9525" marT="9525" marB="0" anchor="b">
                    <a:solidFill>
                      <a:schemeClr val="accent3"/>
                    </a:solidFill>
                  </a:tcPr>
                </a:tc>
                <a:tc>
                  <a:txBody>
                    <a:bodyPr/>
                    <a:lstStyle/>
                    <a:p>
                      <a:pPr algn="l" fontAlgn="b"/>
                      <a:r>
                        <a:rPr lang="en-US" sz="1600" b="1" i="0" u="none" strike="noStrike" dirty="0">
                          <a:solidFill>
                            <a:srgbClr val="000000"/>
                          </a:solidFill>
                          <a:effectLst/>
                          <a:latin typeface="Calibri" panose="020F0502020204030204" pitchFamily="34" charset="0"/>
                        </a:rPr>
                        <a:t>  3,008 </a:t>
                      </a:r>
                    </a:p>
                  </a:txBody>
                  <a:tcPr marL="9525" marR="9525" marT="9525" marB="0" anchor="b">
                    <a:solidFill>
                      <a:schemeClr val="accent3"/>
                    </a:solidFill>
                  </a:tcPr>
                </a:tc>
                <a:extLst>
                  <a:ext uri="{0D108BD9-81ED-4DB2-BD59-A6C34878D82A}">
                    <a16:rowId xmlns:a16="http://schemas.microsoft.com/office/drawing/2014/main" val="3261789003"/>
                  </a:ext>
                </a:extLst>
              </a:tr>
            </a:tbl>
          </a:graphicData>
        </a:graphic>
      </p:graphicFrame>
    </p:spTree>
    <p:extLst>
      <p:ext uri="{BB962C8B-B14F-4D97-AF65-F5344CB8AC3E}">
        <p14:creationId xmlns:p14="http://schemas.microsoft.com/office/powerpoint/2010/main" val="1961083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166249-700B-403B-8873-E0B24B341A73}"/>
              </a:ext>
            </a:extLst>
          </p:cNvPr>
          <p:cNvSpPr>
            <a:spLocks noGrp="1"/>
          </p:cNvSpPr>
          <p:nvPr>
            <p:ph type="sldNum" sz="quarter" idx="12"/>
          </p:nvPr>
        </p:nvSpPr>
        <p:spPr/>
        <p:txBody>
          <a:bodyPr/>
          <a:lstStyle/>
          <a:p>
            <a:fld id="{B6F15528-21DE-4FAA-801E-634DDDAF4B2B}" type="slidenum">
              <a:rPr lang="en-US" smtClean="0">
                <a:latin typeface="+mj-lt"/>
              </a:rPr>
              <a:pPr/>
              <a:t>15</a:t>
            </a:fld>
            <a:endParaRPr lang="en-US">
              <a:latin typeface="+mj-lt"/>
            </a:endParaRPr>
          </a:p>
        </p:txBody>
      </p:sp>
      <p:sp>
        <p:nvSpPr>
          <p:cNvPr id="6" name="Title 5"/>
          <p:cNvSpPr>
            <a:spLocks noGrp="1"/>
          </p:cNvSpPr>
          <p:nvPr>
            <p:ph type="ctrTitle"/>
          </p:nvPr>
        </p:nvSpPr>
        <p:spPr/>
        <p:txBody>
          <a:bodyPr/>
          <a:lstStyle/>
          <a:p>
            <a:r>
              <a:rPr lang="en-IN" dirty="0"/>
              <a:t>Table 4 – NOx Mitigation</a:t>
            </a:r>
          </a:p>
        </p:txBody>
      </p:sp>
      <p:sp>
        <p:nvSpPr>
          <p:cNvPr id="5" name="Rectangle 4">
            <a:extLst>
              <a:ext uri="{FF2B5EF4-FFF2-40B4-BE49-F238E27FC236}">
                <a16:creationId xmlns:a16="http://schemas.microsoft.com/office/drawing/2014/main" id="{BC54DB60-0B67-4FC6-8C91-B63EC80AB1B0}"/>
              </a:ext>
            </a:extLst>
          </p:cNvPr>
          <p:cNvSpPr/>
          <p:nvPr/>
        </p:nvSpPr>
        <p:spPr>
          <a:xfrm>
            <a:off x="31440" y="1080449"/>
            <a:ext cx="9081120" cy="369332"/>
          </a:xfrm>
          <a:prstGeom prst="rect">
            <a:avLst/>
          </a:prstGeom>
        </p:spPr>
        <p:txBody>
          <a:bodyPr wrap="square">
            <a:spAutoFit/>
          </a:bodyPr>
          <a:lstStyle/>
          <a:p>
            <a:pPr algn="ctr"/>
            <a:r>
              <a:rPr lang="en-IN" dirty="0"/>
              <a:t>Table 4: NOx Mitigation – </a:t>
            </a:r>
            <a:r>
              <a:rPr lang="en-IN" dirty="0" err="1"/>
              <a:t>upto</a:t>
            </a:r>
            <a:r>
              <a:rPr lang="en-IN" dirty="0"/>
              <a:t> 2025 (50% Renewables in Grid)</a:t>
            </a:r>
          </a:p>
        </p:txBody>
      </p:sp>
      <p:graphicFrame>
        <p:nvGraphicFramePr>
          <p:cNvPr id="3" name="Table 2">
            <a:extLst>
              <a:ext uri="{FF2B5EF4-FFF2-40B4-BE49-F238E27FC236}">
                <a16:creationId xmlns:a16="http://schemas.microsoft.com/office/drawing/2014/main" id="{18BE54C6-3B7E-47A0-A9C6-BAD7D08460D9}"/>
              </a:ext>
            </a:extLst>
          </p:cNvPr>
          <p:cNvGraphicFramePr>
            <a:graphicFrameLocks noGrp="1"/>
          </p:cNvGraphicFramePr>
          <p:nvPr>
            <p:extLst>
              <p:ext uri="{D42A27DB-BD31-4B8C-83A1-F6EECF244321}">
                <p14:modId xmlns:p14="http://schemas.microsoft.com/office/powerpoint/2010/main" val="1835804675"/>
              </p:ext>
            </p:extLst>
          </p:nvPr>
        </p:nvGraphicFramePr>
        <p:xfrm>
          <a:off x="260449" y="1665224"/>
          <a:ext cx="8426352" cy="4480560"/>
        </p:xfrm>
        <a:graphic>
          <a:graphicData uri="http://schemas.openxmlformats.org/drawingml/2006/table">
            <a:tbl>
              <a:tblPr firstRow="1" firstCol="1" bandRow="1">
                <a:tableStyleId>{7DF18680-E054-41AD-8BC1-D1AEF772440D}</a:tableStyleId>
              </a:tblPr>
              <a:tblGrid>
                <a:gridCol w="578951">
                  <a:extLst>
                    <a:ext uri="{9D8B030D-6E8A-4147-A177-3AD203B41FA5}">
                      <a16:colId xmlns:a16="http://schemas.microsoft.com/office/drawing/2014/main" val="1902502828"/>
                    </a:ext>
                  </a:extLst>
                </a:gridCol>
                <a:gridCol w="3233808">
                  <a:extLst>
                    <a:ext uri="{9D8B030D-6E8A-4147-A177-3AD203B41FA5}">
                      <a16:colId xmlns:a16="http://schemas.microsoft.com/office/drawing/2014/main" val="878778880"/>
                    </a:ext>
                  </a:extLst>
                </a:gridCol>
                <a:gridCol w="1234459">
                  <a:extLst>
                    <a:ext uri="{9D8B030D-6E8A-4147-A177-3AD203B41FA5}">
                      <a16:colId xmlns:a16="http://schemas.microsoft.com/office/drawing/2014/main" val="3901777"/>
                    </a:ext>
                  </a:extLst>
                </a:gridCol>
                <a:gridCol w="1113356">
                  <a:extLst>
                    <a:ext uri="{9D8B030D-6E8A-4147-A177-3AD203B41FA5}">
                      <a16:colId xmlns:a16="http://schemas.microsoft.com/office/drawing/2014/main" val="1790852077"/>
                    </a:ext>
                  </a:extLst>
                </a:gridCol>
                <a:gridCol w="1031319">
                  <a:extLst>
                    <a:ext uri="{9D8B030D-6E8A-4147-A177-3AD203B41FA5}">
                      <a16:colId xmlns:a16="http://schemas.microsoft.com/office/drawing/2014/main" val="3731712993"/>
                    </a:ext>
                  </a:extLst>
                </a:gridCol>
                <a:gridCol w="1234459">
                  <a:extLst>
                    <a:ext uri="{9D8B030D-6E8A-4147-A177-3AD203B41FA5}">
                      <a16:colId xmlns:a16="http://schemas.microsoft.com/office/drawing/2014/main" val="2580634481"/>
                    </a:ext>
                  </a:extLst>
                </a:gridCol>
              </a:tblGrid>
              <a:tr h="264857">
                <a:tc gridSpan="2">
                  <a:txBody>
                    <a:bodyPr/>
                    <a:lstStyle/>
                    <a:p>
                      <a:pPr algn="l" fontAlgn="ctr"/>
                      <a:r>
                        <a:rPr lang="en-US" sz="1400" u="none" strike="noStrike" dirty="0">
                          <a:effectLst/>
                          <a:latin typeface="+mn-lt"/>
                        </a:rPr>
                        <a:t> </a:t>
                      </a:r>
                    </a:p>
                  </a:txBody>
                  <a:tcPr marL="45720" marR="45720" anchor="ctr"/>
                </a:tc>
                <a:tc hMerge="1">
                  <a:txBody>
                    <a:bodyPr/>
                    <a:lstStyle/>
                    <a:p>
                      <a:pPr algn="l"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45720" marR="45720" anchor="ctr"/>
                </a:tc>
                <a:tc>
                  <a:txBody>
                    <a:bodyPr/>
                    <a:lstStyle/>
                    <a:p>
                      <a:pPr algn="l" fontAlgn="ctr"/>
                      <a:r>
                        <a:rPr lang="en-US" sz="1400" u="none" strike="noStrike">
                          <a:effectLst/>
                          <a:latin typeface="+mn-lt"/>
                        </a:rPr>
                        <a:t>2022</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2023</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2024</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2025</a:t>
                      </a:r>
                      <a:endParaRPr lang="en-US" sz="1400" b="0" i="0" u="none" strike="noStrike">
                        <a:solidFill>
                          <a:srgbClr val="000000"/>
                        </a:solidFill>
                        <a:effectLst/>
                        <a:latin typeface="+mn-lt"/>
                      </a:endParaRPr>
                    </a:p>
                  </a:txBody>
                  <a:tcPr marL="45720" marR="45720" anchor="ctr"/>
                </a:tc>
                <a:extLst>
                  <a:ext uri="{0D108BD9-81ED-4DB2-BD59-A6C34878D82A}">
                    <a16:rowId xmlns:a16="http://schemas.microsoft.com/office/drawing/2014/main" val="4148851940"/>
                  </a:ext>
                </a:extLst>
              </a:tr>
              <a:tr h="264857">
                <a:tc>
                  <a:txBody>
                    <a:bodyPr/>
                    <a:lstStyle/>
                    <a:p>
                      <a:pPr algn="l" fontAlgn="ctr"/>
                      <a:r>
                        <a:rPr lang="en-US" sz="1400" u="none" strike="noStrike">
                          <a:effectLst/>
                          <a:latin typeface="+mn-lt"/>
                        </a:rPr>
                        <a:t>Sr. No.</a:t>
                      </a:r>
                      <a:endParaRPr lang="en-US" sz="1400" b="1" i="0" u="none" strike="noStrike">
                        <a:solidFill>
                          <a:srgbClr val="000000"/>
                        </a:solidFill>
                        <a:effectLst/>
                        <a:latin typeface="+mn-lt"/>
                      </a:endParaRPr>
                    </a:p>
                  </a:txBody>
                  <a:tcPr marL="45720" marR="45720" anchor="ctr"/>
                </a:tc>
                <a:tc>
                  <a:txBody>
                    <a:bodyPr/>
                    <a:lstStyle/>
                    <a:p>
                      <a:pPr algn="l" fontAlgn="ctr"/>
                      <a:r>
                        <a:rPr lang="en-US" sz="1400" u="none" strike="noStrike" dirty="0">
                          <a:solidFill>
                            <a:schemeClr val="bg1"/>
                          </a:solidFill>
                          <a:effectLst/>
                          <a:latin typeface="+mn-lt"/>
                        </a:rPr>
                        <a:t>Vehicle Type</a:t>
                      </a:r>
                      <a:endParaRPr lang="en-US" sz="1400" b="1" i="0" u="none" strike="noStrike" dirty="0">
                        <a:solidFill>
                          <a:schemeClr val="bg1"/>
                        </a:solidFill>
                        <a:effectLst/>
                        <a:latin typeface="+mn-lt"/>
                      </a:endParaRPr>
                    </a:p>
                  </a:txBody>
                  <a:tcPr marL="45720" marR="45720" anchor="ctr">
                    <a:solidFill>
                      <a:schemeClr val="bg1">
                        <a:lumMod val="50000"/>
                      </a:schemeClr>
                    </a:solidFill>
                  </a:tcPr>
                </a:tc>
                <a:tc>
                  <a:txBody>
                    <a:bodyPr/>
                    <a:lstStyle/>
                    <a:p>
                      <a:pPr algn="l" fontAlgn="ctr"/>
                      <a:r>
                        <a:rPr lang="en-US" sz="1400" u="none" strike="noStrike" dirty="0">
                          <a:solidFill>
                            <a:schemeClr val="bg1"/>
                          </a:solidFill>
                          <a:effectLst/>
                          <a:latin typeface="+mn-lt"/>
                        </a:rPr>
                        <a:t>(</a:t>
                      </a:r>
                      <a:r>
                        <a:rPr lang="en-US" sz="1400" u="none" strike="noStrike" dirty="0" err="1">
                          <a:solidFill>
                            <a:schemeClr val="bg1"/>
                          </a:solidFill>
                          <a:effectLst/>
                          <a:latin typeface="+mn-lt"/>
                        </a:rPr>
                        <a:t>tonnes</a:t>
                      </a:r>
                      <a:r>
                        <a:rPr lang="en-US" sz="1400" u="none" strike="noStrike" dirty="0">
                          <a:solidFill>
                            <a:schemeClr val="bg1"/>
                          </a:solidFill>
                          <a:effectLst/>
                          <a:latin typeface="+mn-lt"/>
                        </a:rPr>
                        <a:t> NOx)</a:t>
                      </a:r>
                      <a:endParaRPr lang="en-US" sz="1400" b="0" i="0" u="none" strike="noStrike" dirty="0">
                        <a:solidFill>
                          <a:schemeClr val="bg1"/>
                        </a:solidFill>
                        <a:effectLst/>
                        <a:latin typeface="+mn-lt"/>
                      </a:endParaRPr>
                    </a:p>
                  </a:txBody>
                  <a:tcPr marL="45720" marR="45720" anchor="ctr">
                    <a:solidFill>
                      <a:schemeClr val="bg1">
                        <a:lumMod val="5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alibri"/>
                          <a:ea typeface="+mn-ea"/>
                          <a:cs typeface="+mn-cs"/>
                        </a:rPr>
                        <a:t>(tonnes NOx)</a:t>
                      </a:r>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a:txBody>
                  <a:tcPr marL="45720" marR="45720" anchor="ctr">
                    <a:solidFill>
                      <a:schemeClr val="bg1">
                        <a:lumMod val="5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alibri"/>
                          <a:ea typeface="+mn-ea"/>
                          <a:cs typeface="+mn-cs"/>
                        </a:rPr>
                        <a:t>(tonnes NOx)</a:t>
                      </a:r>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a:txBody>
                  <a:tcPr marL="45720" marR="45720" anchor="ctr">
                    <a:solidFill>
                      <a:schemeClr val="bg1">
                        <a:lumMod val="5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a:t>
                      </a:r>
                      <a:r>
                        <a:rPr kumimoji="0" lang="en-US" sz="1400" b="0" i="0" u="none" strike="noStrike" kern="1200" cap="none" spc="0" normalizeH="0" baseline="0" noProof="0" dirty="0" err="1">
                          <a:ln>
                            <a:noFill/>
                          </a:ln>
                          <a:solidFill>
                            <a:prstClr val="white"/>
                          </a:solidFill>
                          <a:effectLst/>
                          <a:uLnTx/>
                          <a:uFillTx/>
                          <a:latin typeface="Calibri"/>
                          <a:ea typeface="+mn-ea"/>
                          <a:cs typeface="+mn-cs"/>
                        </a:rPr>
                        <a:t>tonnes</a:t>
                      </a:r>
                      <a:r>
                        <a:rPr kumimoji="0" lang="en-US" sz="1400" b="0" i="0" u="none" strike="noStrike" kern="1200" cap="none" spc="0" normalizeH="0" baseline="0" noProof="0" dirty="0">
                          <a:ln>
                            <a:noFill/>
                          </a:ln>
                          <a:solidFill>
                            <a:prstClr val="white"/>
                          </a:solidFill>
                          <a:effectLst/>
                          <a:uLnTx/>
                          <a:uFillTx/>
                          <a:latin typeface="Calibri"/>
                          <a:ea typeface="+mn-ea"/>
                          <a:cs typeface="+mn-cs"/>
                        </a:rPr>
                        <a:t> NOx)</a:t>
                      </a:r>
                    </a:p>
                  </a:txBody>
                  <a:tcPr marL="45720" marR="45720" anchor="ctr">
                    <a:solidFill>
                      <a:schemeClr val="bg1">
                        <a:lumMod val="50000"/>
                      </a:schemeClr>
                    </a:solidFill>
                  </a:tcPr>
                </a:tc>
                <a:extLst>
                  <a:ext uri="{0D108BD9-81ED-4DB2-BD59-A6C34878D82A}">
                    <a16:rowId xmlns:a16="http://schemas.microsoft.com/office/drawing/2014/main" val="4021232739"/>
                  </a:ext>
                </a:extLst>
              </a:tr>
              <a:tr h="264857">
                <a:tc>
                  <a:txBody>
                    <a:bodyPr/>
                    <a:lstStyle/>
                    <a:p>
                      <a:pPr algn="l" fontAlgn="ctr"/>
                      <a:r>
                        <a:rPr lang="en-US" sz="1400" u="none" strike="noStrike">
                          <a:effectLst/>
                          <a:latin typeface="+mn-lt"/>
                        </a:rPr>
                        <a:t>1</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Bus (Heavy Duty) - India</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extLst>
                  <a:ext uri="{0D108BD9-81ED-4DB2-BD59-A6C34878D82A}">
                    <a16:rowId xmlns:a16="http://schemas.microsoft.com/office/drawing/2014/main" val="3660820000"/>
                  </a:ext>
                </a:extLst>
              </a:tr>
              <a:tr h="264857">
                <a:tc>
                  <a:txBody>
                    <a:bodyPr/>
                    <a:lstStyle/>
                    <a:p>
                      <a:pPr algn="l" fontAlgn="ctr"/>
                      <a:r>
                        <a:rPr lang="en-US" sz="1400" u="none" strike="noStrike">
                          <a:effectLst/>
                          <a:latin typeface="+mn-lt"/>
                        </a:rPr>
                        <a:t>2</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Bus (Heavy Duty) - World</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0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5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26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77 </a:t>
                      </a:r>
                    </a:p>
                  </a:txBody>
                  <a:tcPr marL="9525" marR="9525" marT="9525" marB="0" anchor="b"/>
                </a:tc>
                <a:extLst>
                  <a:ext uri="{0D108BD9-81ED-4DB2-BD59-A6C34878D82A}">
                    <a16:rowId xmlns:a16="http://schemas.microsoft.com/office/drawing/2014/main" val="4100542656"/>
                  </a:ext>
                </a:extLst>
              </a:tr>
              <a:tr h="264857">
                <a:tc>
                  <a:txBody>
                    <a:bodyPr/>
                    <a:lstStyle/>
                    <a:p>
                      <a:pPr algn="l" fontAlgn="ctr"/>
                      <a:r>
                        <a:rPr lang="en-US" sz="1400" u="none" strike="noStrike">
                          <a:effectLst/>
                          <a:latin typeface="+mn-lt"/>
                        </a:rPr>
                        <a:t>3</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Scooter - India</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2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15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45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104 </a:t>
                      </a:r>
                    </a:p>
                  </a:txBody>
                  <a:tcPr marL="9525" marR="9525" marT="9525" marB="0" anchor="b"/>
                </a:tc>
                <a:extLst>
                  <a:ext uri="{0D108BD9-81ED-4DB2-BD59-A6C34878D82A}">
                    <a16:rowId xmlns:a16="http://schemas.microsoft.com/office/drawing/2014/main" val="984546407"/>
                  </a:ext>
                </a:extLst>
              </a:tr>
              <a:tr h="264857">
                <a:tc>
                  <a:txBody>
                    <a:bodyPr/>
                    <a:lstStyle/>
                    <a:p>
                      <a:pPr algn="l" fontAlgn="ctr"/>
                      <a:r>
                        <a:rPr lang="en-US" sz="1400" u="none" strike="noStrike">
                          <a:effectLst/>
                          <a:latin typeface="+mn-lt"/>
                        </a:rPr>
                        <a:t>4</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Scooter - World</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dirty="0">
                          <a:solidFill>
                            <a:srgbClr val="000000"/>
                          </a:solidFill>
                          <a:effectLst/>
                          <a:latin typeface="Calibri" panose="020F0502020204030204" pitchFamily="34" charset="0"/>
                        </a:rPr>
                        <a:t>        42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168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386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784 </a:t>
                      </a:r>
                    </a:p>
                  </a:txBody>
                  <a:tcPr marL="9525" marR="9525" marT="9525" marB="0" anchor="b"/>
                </a:tc>
                <a:extLst>
                  <a:ext uri="{0D108BD9-81ED-4DB2-BD59-A6C34878D82A}">
                    <a16:rowId xmlns:a16="http://schemas.microsoft.com/office/drawing/2014/main" val="670472513"/>
                  </a:ext>
                </a:extLst>
              </a:tr>
              <a:tr h="264857">
                <a:tc>
                  <a:txBody>
                    <a:bodyPr/>
                    <a:lstStyle/>
                    <a:p>
                      <a:pPr algn="l" fontAlgn="ctr"/>
                      <a:r>
                        <a:rPr lang="en-US" sz="1400" u="none" strike="noStrike">
                          <a:effectLst/>
                          <a:latin typeface="+mn-lt"/>
                        </a:rPr>
                        <a:t>5</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Three Wheeler (Freight) - India</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7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31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143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316 </a:t>
                      </a:r>
                    </a:p>
                  </a:txBody>
                  <a:tcPr marL="9525" marR="9525" marT="9525" marB="0" anchor="b"/>
                </a:tc>
                <a:extLst>
                  <a:ext uri="{0D108BD9-81ED-4DB2-BD59-A6C34878D82A}">
                    <a16:rowId xmlns:a16="http://schemas.microsoft.com/office/drawing/2014/main" val="2382324759"/>
                  </a:ext>
                </a:extLst>
              </a:tr>
              <a:tr h="264857">
                <a:tc>
                  <a:txBody>
                    <a:bodyPr/>
                    <a:lstStyle/>
                    <a:p>
                      <a:pPr algn="l" fontAlgn="ctr"/>
                      <a:r>
                        <a:rPr lang="en-US" sz="1400" u="none" strike="noStrike">
                          <a:effectLst/>
                          <a:latin typeface="+mn-lt"/>
                        </a:rPr>
                        <a:t>6</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Three Wheeler (Freight) - World</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extLst>
                  <a:ext uri="{0D108BD9-81ED-4DB2-BD59-A6C34878D82A}">
                    <a16:rowId xmlns:a16="http://schemas.microsoft.com/office/drawing/2014/main" val="2050292199"/>
                  </a:ext>
                </a:extLst>
              </a:tr>
              <a:tr h="264857">
                <a:tc>
                  <a:txBody>
                    <a:bodyPr/>
                    <a:lstStyle/>
                    <a:p>
                      <a:pPr algn="l" fontAlgn="ctr"/>
                      <a:r>
                        <a:rPr lang="en-US" sz="1400" u="none" strike="noStrike">
                          <a:effectLst/>
                          <a:latin typeface="+mn-lt"/>
                        </a:rPr>
                        <a:t>7</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Three Wheeler (Passenger) - India</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1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32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191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566 </a:t>
                      </a:r>
                    </a:p>
                  </a:txBody>
                  <a:tcPr marL="9525" marR="9525" marT="9525" marB="0" anchor="b"/>
                </a:tc>
                <a:extLst>
                  <a:ext uri="{0D108BD9-81ED-4DB2-BD59-A6C34878D82A}">
                    <a16:rowId xmlns:a16="http://schemas.microsoft.com/office/drawing/2014/main" val="2591025395"/>
                  </a:ext>
                </a:extLst>
              </a:tr>
              <a:tr h="264857">
                <a:tc>
                  <a:txBody>
                    <a:bodyPr/>
                    <a:lstStyle/>
                    <a:p>
                      <a:pPr algn="l" fontAlgn="ctr"/>
                      <a:r>
                        <a:rPr lang="en-US" sz="1400" u="none" strike="noStrike">
                          <a:effectLst/>
                          <a:latin typeface="+mn-lt"/>
                        </a:rPr>
                        <a:t>8</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Three Wheeler (Passenger) - World</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17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57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121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226 </a:t>
                      </a:r>
                    </a:p>
                  </a:txBody>
                  <a:tcPr marL="9525" marR="9525" marT="9525" marB="0" anchor="b"/>
                </a:tc>
                <a:extLst>
                  <a:ext uri="{0D108BD9-81ED-4DB2-BD59-A6C34878D82A}">
                    <a16:rowId xmlns:a16="http://schemas.microsoft.com/office/drawing/2014/main" val="3005074963"/>
                  </a:ext>
                </a:extLst>
              </a:tr>
              <a:tr h="264857">
                <a:tc>
                  <a:txBody>
                    <a:bodyPr/>
                    <a:lstStyle/>
                    <a:p>
                      <a:pPr algn="l" fontAlgn="ctr"/>
                      <a:r>
                        <a:rPr lang="en-US" sz="1400" u="none" strike="noStrike">
                          <a:effectLst/>
                          <a:latin typeface="+mn-lt"/>
                        </a:rPr>
                        <a:t>9</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Truck (Light Duty) - India</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7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85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251 </a:t>
                      </a:r>
                    </a:p>
                  </a:txBody>
                  <a:tcPr marL="9525" marR="9525" marT="9525" marB="0" anchor="b"/>
                </a:tc>
                <a:extLst>
                  <a:ext uri="{0D108BD9-81ED-4DB2-BD59-A6C34878D82A}">
                    <a16:rowId xmlns:a16="http://schemas.microsoft.com/office/drawing/2014/main" val="2431930686"/>
                  </a:ext>
                </a:extLst>
              </a:tr>
              <a:tr h="264857">
                <a:tc>
                  <a:txBody>
                    <a:bodyPr/>
                    <a:lstStyle/>
                    <a:p>
                      <a:pPr algn="l" fontAlgn="ctr"/>
                      <a:r>
                        <a:rPr lang="en-US" sz="1400" u="none" strike="noStrike">
                          <a:effectLst/>
                          <a:latin typeface="+mn-lt"/>
                        </a:rPr>
                        <a:t>10</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Truck (Light Duty) - World</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57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172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348 </a:t>
                      </a:r>
                    </a:p>
                  </a:txBody>
                  <a:tcPr marL="9525" marR="9525" marT="9525" marB="0" anchor="b"/>
                </a:tc>
                <a:extLst>
                  <a:ext uri="{0D108BD9-81ED-4DB2-BD59-A6C34878D82A}">
                    <a16:rowId xmlns:a16="http://schemas.microsoft.com/office/drawing/2014/main" val="1417059084"/>
                  </a:ext>
                </a:extLst>
              </a:tr>
              <a:tr h="264857">
                <a:tc gridSpan="2">
                  <a:txBody>
                    <a:bodyPr/>
                    <a:lstStyle/>
                    <a:p>
                      <a:pPr algn="l" fontAlgn="ctr"/>
                      <a:r>
                        <a:rPr lang="en-US" sz="1400" u="none" strike="noStrike" dirty="0">
                          <a:effectLst/>
                          <a:latin typeface="+mn-lt"/>
                        </a:rPr>
                        <a:t>Total</a:t>
                      </a:r>
                    </a:p>
                  </a:txBody>
                  <a:tcPr marL="45720" marR="45720" anchor="ctr"/>
                </a:tc>
                <a:tc hMerge="1">
                  <a:txBody>
                    <a:bodyPr/>
                    <a:lstStyle/>
                    <a:p>
                      <a:pPr algn="l" fontAlgn="ctr"/>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45720" marR="45720" anchor="ctr"/>
                </a:tc>
                <a:tc>
                  <a:txBody>
                    <a:bodyPr/>
                    <a:lstStyle/>
                    <a:p>
                      <a:pPr algn="l" fontAlgn="b"/>
                      <a:r>
                        <a:rPr lang="en-US" sz="1600" b="1" i="0" u="none" strike="noStrike" dirty="0">
                          <a:solidFill>
                            <a:srgbClr val="000000"/>
                          </a:solidFill>
                          <a:effectLst/>
                          <a:latin typeface="Calibri" panose="020F0502020204030204" pitchFamily="34" charset="0"/>
                        </a:rPr>
                        <a:t>        69 </a:t>
                      </a:r>
                    </a:p>
                  </a:txBody>
                  <a:tcPr marL="9525" marR="9525" marT="9525" marB="0" anchor="b"/>
                </a:tc>
                <a:tc>
                  <a:txBody>
                    <a:bodyPr/>
                    <a:lstStyle/>
                    <a:p>
                      <a:pPr algn="l" fontAlgn="b"/>
                      <a:r>
                        <a:rPr lang="en-US" sz="1600" b="1" i="0" u="none" strike="noStrike" dirty="0">
                          <a:solidFill>
                            <a:srgbClr val="000000"/>
                          </a:solidFill>
                          <a:effectLst/>
                          <a:latin typeface="Calibri" panose="020F0502020204030204" pitchFamily="34" charset="0"/>
                        </a:rPr>
                        <a:t>     373 </a:t>
                      </a:r>
                    </a:p>
                  </a:txBody>
                  <a:tcPr marL="9525" marR="9525" marT="9525" marB="0" anchor="b"/>
                </a:tc>
                <a:tc>
                  <a:txBody>
                    <a:bodyPr/>
                    <a:lstStyle/>
                    <a:p>
                      <a:pPr algn="l" fontAlgn="b"/>
                      <a:r>
                        <a:rPr lang="en-US" sz="1600" b="1" i="0" u="none" strike="noStrike" dirty="0">
                          <a:solidFill>
                            <a:srgbClr val="000000"/>
                          </a:solidFill>
                          <a:effectLst/>
                          <a:latin typeface="Calibri" panose="020F0502020204030204" pitchFamily="34" charset="0"/>
                        </a:rPr>
                        <a:t>  1,169 </a:t>
                      </a:r>
                    </a:p>
                  </a:txBody>
                  <a:tcPr marL="9525" marR="9525" marT="9525" marB="0" anchor="b"/>
                </a:tc>
                <a:tc>
                  <a:txBody>
                    <a:bodyPr/>
                    <a:lstStyle/>
                    <a:p>
                      <a:pPr algn="l" fontAlgn="b"/>
                      <a:r>
                        <a:rPr lang="en-US" sz="1600" b="1" i="0" u="none" strike="noStrike">
                          <a:solidFill>
                            <a:srgbClr val="000000"/>
                          </a:solidFill>
                          <a:effectLst/>
                          <a:latin typeface="Calibri" panose="020F0502020204030204" pitchFamily="34" charset="0"/>
                        </a:rPr>
                        <a:t>  2,672 </a:t>
                      </a:r>
                    </a:p>
                  </a:txBody>
                  <a:tcPr marL="9525" marR="9525" marT="9525" marB="0" anchor="b"/>
                </a:tc>
                <a:extLst>
                  <a:ext uri="{0D108BD9-81ED-4DB2-BD59-A6C34878D82A}">
                    <a16:rowId xmlns:a16="http://schemas.microsoft.com/office/drawing/2014/main" val="3509792435"/>
                  </a:ext>
                </a:extLst>
              </a:tr>
              <a:tr h="264857">
                <a:tc gridSpan="2">
                  <a:txBody>
                    <a:bodyPr/>
                    <a:lstStyle/>
                    <a:p>
                      <a:pPr algn="l" fontAlgn="ctr"/>
                      <a:r>
                        <a:rPr lang="en-US" sz="1400" u="none" strike="noStrike" dirty="0">
                          <a:effectLst/>
                          <a:latin typeface="+mn-lt"/>
                        </a:rPr>
                        <a:t>Cumulative</a:t>
                      </a:r>
                    </a:p>
                  </a:txBody>
                  <a:tcPr marL="45720" marR="45720" anchor="ctr"/>
                </a:tc>
                <a:tc hMerge="1">
                  <a:txBody>
                    <a:bodyPr/>
                    <a:lstStyle/>
                    <a:p>
                      <a:pPr algn="l" fontAlgn="ctr"/>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45720" marR="45720" anchor="ctr"/>
                </a:tc>
                <a:tc>
                  <a:txBody>
                    <a:bodyPr/>
                    <a:lstStyle/>
                    <a:p>
                      <a:pPr algn="l" fontAlgn="b"/>
                      <a:r>
                        <a:rPr lang="en-US" sz="1600" b="1" i="0" u="none" strike="noStrike">
                          <a:solidFill>
                            <a:srgbClr val="000000"/>
                          </a:solidFill>
                          <a:effectLst/>
                          <a:latin typeface="Calibri" panose="020F0502020204030204" pitchFamily="34" charset="0"/>
                        </a:rPr>
                        <a:t>        69 </a:t>
                      </a:r>
                    </a:p>
                  </a:txBody>
                  <a:tcPr marL="9525" marR="9525" marT="9525" marB="0" anchor="b">
                    <a:solidFill>
                      <a:schemeClr val="accent3"/>
                    </a:solidFill>
                  </a:tcPr>
                </a:tc>
                <a:tc>
                  <a:txBody>
                    <a:bodyPr/>
                    <a:lstStyle/>
                    <a:p>
                      <a:pPr algn="l" fontAlgn="b"/>
                      <a:r>
                        <a:rPr lang="en-US" sz="1600" b="1" i="0" u="none" strike="noStrike">
                          <a:solidFill>
                            <a:srgbClr val="000000"/>
                          </a:solidFill>
                          <a:effectLst/>
                          <a:latin typeface="Calibri" panose="020F0502020204030204" pitchFamily="34" charset="0"/>
                        </a:rPr>
                        <a:t>     442 </a:t>
                      </a:r>
                    </a:p>
                  </a:txBody>
                  <a:tcPr marL="9525" marR="9525" marT="9525" marB="0" anchor="b">
                    <a:solidFill>
                      <a:schemeClr val="accent3"/>
                    </a:solidFill>
                  </a:tcPr>
                </a:tc>
                <a:tc>
                  <a:txBody>
                    <a:bodyPr/>
                    <a:lstStyle/>
                    <a:p>
                      <a:pPr algn="l" fontAlgn="b"/>
                      <a:r>
                        <a:rPr lang="en-US" sz="1600" b="1" i="0" u="none" strike="noStrike" dirty="0">
                          <a:solidFill>
                            <a:srgbClr val="000000"/>
                          </a:solidFill>
                          <a:effectLst/>
                          <a:latin typeface="Calibri" panose="020F0502020204030204" pitchFamily="34" charset="0"/>
                        </a:rPr>
                        <a:t>  1,611 </a:t>
                      </a:r>
                    </a:p>
                  </a:txBody>
                  <a:tcPr marL="9525" marR="9525" marT="9525" marB="0" anchor="b">
                    <a:solidFill>
                      <a:schemeClr val="accent3"/>
                    </a:solidFill>
                  </a:tcPr>
                </a:tc>
                <a:tc>
                  <a:txBody>
                    <a:bodyPr/>
                    <a:lstStyle/>
                    <a:p>
                      <a:pPr algn="l" fontAlgn="b"/>
                      <a:r>
                        <a:rPr lang="en-US" sz="1600" b="1" i="0" u="none" strike="noStrike" dirty="0">
                          <a:solidFill>
                            <a:srgbClr val="000000"/>
                          </a:solidFill>
                          <a:effectLst/>
                          <a:latin typeface="Calibri" panose="020F0502020204030204" pitchFamily="34" charset="0"/>
                        </a:rPr>
                        <a:t>  4,283 </a:t>
                      </a:r>
                    </a:p>
                  </a:txBody>
                  <a:tcPr marL="9525" marR="9525" marT="9525" marB="0" anchor="b">
                    <a:solidFill>
                      <a:schemeClr val="accent3"/>
                    </a:solidFill>
                  </a:tcPr>
                </a:tc>
                <a:extLst>
                  <a:ext uri="{0D108BD9-81ED-4DB2-BD59-A6C34878D82A}">
                    <a16:rowId xmlns:a16="http://schemas.microsoft.com/office/drawing/2014/main" val="3261789003"/>
                  </a:ext>
                </a:extLst>
              </a:tr>
            </a:tbl>
          </a:graphicData>
        </a:graphic>
      </p:graphicFrame>
    </p:spTree>
    <p:extLst>
      <p:ext uri="{BB962C8B-B14F-4D97-AF65-F5344CB8AC3E}">
        <p14:creationId xmlns:p14="http://schemas.microsoft.com/office/powerpoint/2010/main" val="2967975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166249-700B-403B-8873-E0B24B341A73}"/>
              </a:ext>
            </a:extLst>
          </p:cNvPr>
          <p:cNvSpPr>
            <a:spLocks noGrp="1"/>
          </p:cNvSpPr>
          <p:nvPr>
            <p:ph type="sldNum" sz="quarter" idx="12"/>
          </p:nvPr>
        </p:nvSpPr>
        <p:spPr/>
        <p:txBody>
          <a:bodyPr/>
          <a:lstStyle/>
          <a:p>
            <a:fld id="{B6F15528-21DE-4FAA-801E-634DDDAF4B2B}" type="slidenum">
              <a:rPr lang="en-US" smtClean="0">
                <a:latin typeface="+mj-lt"/>
              </a:rPr>
              <a:pPr/>
              <a:t>16</a:t>
            </a:fld>
            <a:endParaRPr lang="en-US">
              <a:latin typeface="+mj-lt"/>
            </a:endParaRPr>
          </a:p>
        </p:txBody>
      </p:sp>
      <p:sp>
        <p:nvSpPr>
          <p:cNvPr id="6" name="Title 5"/>
          <p:cNvSpPr>
            <a:spLocks noGrp="1"/>
          </p:cNvSpPr>
          <p:nvPr>
            <p:ph type="ctrTitle"/>
          </p:nvPr>
        </p:nvSpPr>
        <p:spPr/>
        <p:txBody>
          <a:bodyPr/>
          <a:lstStyle/>
          <a:p>
            <a:r>
              <a:rPr lang="en-IN" dirty="0"/>
              <a:t>Context 2 – NOx Mitigation</a:t>
            </a:r>
          </a:p>
        </p:txBody>
      </p:sp>
      <p:sp>
        <p:nvSpPr>
          <p:cNvPr id="5" name="Rectangle 4">
            <a:extLst>
              <a:ext uri="{FF2B5EF4-FFF2-40B4-BE49-F238E27FC236}">
                <a16:creationId xmlns:a16="http://schemas.microsoft.com/office/drawing/2014/main" id="{BC54DB60-0B67-4FC6-8C91-B63EC80AB1B0}"/>
              </a:ext>
            </a:extLst>
          </p:cNvPr>
          <p:cNvSpPr/>
          <p:nvPr/>
        </p:nvSpPr>
        <p:spPr>
          <a:xfrm>
            <a:off x="31440" y="1080449"/>
            <a:ext cx="9081120" cy="369332"/>
          </a:xfrm>
          <a:prstGeom prst="rect">
            <a:avLst/>
          </a:prstGeom>
        </p:spPr>
        <p:txBody>
          <a:bodyPr wrap="square">
            <a:spAutoFit/>
          </a:bodyPr>
          <a:lstStyle/>
          <a:p>
            <a:pPr algn="ctr"/>
            <a:r>
              <a:rPr lang="en-IN" dirty="0"/>
              <a:t>Context 2: NOx Mitigation – by 2025</a:t>
            </a:r>
          </a:p>
        </p:txBody>
      </p:sp>
      <p:sp>
        <p:nvSpPr>
          <p:cNvPr id="2" name="TextBox 1">
            <a:extLst>
              <a:ext uri="{FF2B5EF4-FFF2-40B4-BE49-F238E27FC236}">
                <a16:creationId xmlns:a16="http://schemas.microsoft.com/office/drawing/2014/main" id="{400D32A3-DB74-46C9-A17F-0C73AFFFA7DE}"/>
              </a:ext>
            </a:extLst>
          </p:cNvPr>
          <p:cNvSpPr txBox="1"/>
          <p:nvPr/>
        </p:nvSpPr>
        <p:spPr>
          <a:xfrm>
            <a:off x="348775" y="1672998"/>
            <a:ext cx="8446449" cy="3108543"/>
          </a:xfrm>
          <a:prstGeom prst="rect">
            <a:avLst/>
          </a:prstGeom>
          <a:solidFill>
            <a:srgbClr val="D9F5FF"/>
          </a:solidFill>
        </p:spPr>
        <p:txBody>
          <a:bodyPr wrap="square" rtlCol="0">
            <a:spAutoFit/>
          </a:bodyPr>
          <a:lstStyle/>
          <a:p>
            <a:r>
              <a:rPr lang="en-IN" sz="2800" dirty="0">
                <a:solidFill>
                  <a:schemeClr val="bg1">
                    <a:lumMod val="50000"/>
                  </a:schemeClr>
                </a:solidFill>
              </a:rPr>
              <a:t>50% Renewables ~ adds 1,275 Tonnes NOx benefit</a:t>
            </a:r>
          </a:p>
          <a:p>
            <a:endParaRPr lang="en-IN" sz="2800" dirty="0">
              <a:solidFill>
                <a:schemeClr val="bg1">
                  <a:lumMod val="50000"/>
                </a:schemeClr>
              </a:solidFill>
            </a:endParaRPr>
          </a:p>
          <a:p>
            <a:r>
              <a:rPr lang="en-IN" sz="2800" dirty="0">
                <a:solidFill>
                  <a:schemeClr val="bg1">
                    <a:lumMod val="50000"/>
                  </a:schemeClr>
                </a:solidFill>
              </a:rPr>
              <a:t>Sun Mobility’s GHG Mitigation with BAU Grid ~ </a:t>
            </a:r>
          </a:p>
          <a:p>
            <a:r>
              <a:rPr lang="en-IN" sz="2800" dirty="0">
                <a:solidFill>
                  <a:schemeClr val="bg1">
                    <a:lumMod val="50000"/>
                  </a:schemeClr>
                </a:solidFill>
              </a:rPr>
              <a:t>3,008 Tonnes NOx</a:t>
            </a:r>
          </a:p>
          <a:p>
            <a:endParaRPr lang="en-IN" sz="2800" dirty="0">
              <a:solidFill>
                <a:schemeClr val="bg1">
                  <a:lumMod val="50000"/>
                </a:schemeClr>
              </a:solidFill>
            </a:endParaRPr>
          </a:p>
          <a:p>
            <a:r>
              <a:rPr lang="en-IN" sz="2800" dirty="0">
                <a:solidFill>
                  <a:schemeClr val="bg1">
                    <a:lumMod val="50000"/>
                  </a:schemeClr>
                </a:solidFill>
              </a:rPr>
              <a:t>Sun Mobility’s GHG Mitigation with 50% Renewables ~ </a:t>
            </a:r>
          </a:p>
          <a:p>
            <a:r>
              <a:rPr lang="en-IN" sz="2800" dirty="0">
                <a:solidFill>
                  <a:schemeClr val="bg1">
                    <a:lumMod val="50000"/>
                  </a:schemeClr>
                </a:solidFill>
              </a:rPr>
              <a:t>4,283 Tonnes NOx</a:t>
            </a:r>
          </a:p>
        </p:txBody>
      </p:sp>
    </p:spTree>
    <p:extLst>
      <p:ext uri="{BB962C8B-B14F-4D97-AF65-F5344CB8AC3E}">
        <p14:creationId xmlns:p14="http://schemas.microsoft.com/office/powerpoint/2010/main" val="1204217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166249-700B-403B-8873-E0B24B341A73}"/>
              </a:ext>
            </a:extLst>
          </p:cNvPr>
          <p:cNvSpPr>
            <a:spLocks noGrp="1"/>
          </p:cNvSpPr>
          <p:nvPr>
            <p:ph type="sldNum" sz="quarter" idx="12"/>
          </p:nvPr>
        </p:nvSpPr>
        <p:spPr/>
        <p:txBody>
          <a:bodyPr/>
          <a:lstStyle/>
          <a:p>
            <a:fld id="{B6F15528-21DE-4FAA-801E-634DDDAF4B2B}" type="slidenum">
              <a:rPr lang="en-US" smtClean="0">
                <a:latin typeface="+mj-lt"/>
              </a:rPr>
              <a:pPr/>
              <a:t>17</a:t>
            </a:fld>
            <a:endParaRPr lang="en-US">
              <a:latin typeface="+mj-lt"/>
            </a:endParaRPr>
          </a:p>
        </p:txBody>
      </p:sp>
      <p:sp>
        <p:nvSpPr>
          <p:cNvPr id="6" name="Title 5"/>
          <p:cNvSpPr>
            <a:spLocks noGrp="1"/>
          </p:cNvSpPr>
          <p:nvPr>
            <p:ph type="ctrTitle"/>
          </p:nvPr>
        </p:nvSpPr>
        <p:spPr/>
        <p:txBody>
          <a:bodyPr/>
          <a:lstStyle/>
          <a:p>
            <a:r>
              <a:rPr lang="en-IN" dirty="0"/>
              <a:t>Chart 3 – NOx Mitigation</a:t>
            </a:r>
          </a:p>
        </p:txBody>
      </p:sp>
      <p:sp>
        <p:nvSpPr>
          <p:cNvPr id="5" name="Rectangle 4">
            <a:extLst>
              <a:ext uri="{FF2B5EF4-FFF2-40B4-BE49-F238E27FC236}">
                <a16:creationId xmlns:a16="http://schemas.microsoft.com/office/drawing/2014/main" id="{BC54DB60-0B67-4FC6-8C91-B63EC80AB1B0}"/>
              </a:ext>
            </a:extLst>
          </p:cNvPr>
          <p:cNvSpPr/>
          <p:nvPr/>
        </p:nvSpPr>
        <p:spPr>
          <a:xfrm>
            <a:off x="31440" y="1015217"/>
            <a:ext cx="9081120" cy="369332"/>
          </a:xfrm>
          <a:prstGeom prst="rect">
            <a:avLst/>
          </a:prstGeom>
        </p:spPr>
        <p:txBody>
          <a:bodyPr wrap="square">
            <a:spAutoFit/>
          </a:bodyPr>
          <a:lstStyle/>
          <a:p>
            <a:pPr algn="ctr"/>
            <a:r>
              <a:rPr lang="en-IN" dirty="0"/>
              <a:t>Chart 3: % Contribution to NOx Mitigation – in 2025 (BAU Renewables)</a:t>
            </a:r>
          </a:p>
        </p:txBody>
      </p:sp>
      <p:graphicFrame>
        <p:nvGraphicFramePr>
          <p:cNvPr id="7" name="Chart 6">
            <a:extLst>
              <a:ext uri="{FF2B5EF4-FFF2-40B4-BE49-F238E27FC236}">
                <a16:creationId xmlns:a16="http://schemas.microsoft.com/office/drawing/2014/main" id="{D5B1658D-39E8-4E6B-BCF5-89A36B793CB8}"/>
              </a:ext>
            </a:extLst>
          </p:cNvPr>
          <p:cNvGraphicFramePr>
            <a:graphicFrameLocks noGrp="1"/>
          </p:cNvGraphicFramePr>
          <p:nvPr>
            <p:extLst>
              <p:ext uri="{D42A27DB-BD31-4B8C-83A1-F6EECF244321}">
                <p14:modId xmlns:p14="http://schemas.microsoft.com/office/powerpoint/2010/main" val="1975533023"/>
              </p:ext>
            </p:extLst>
          </p:nvPr>
        </p:nvGraphicFramePr>
        <p:xfrm>
          <a:off x="1255433" y="1466459"/>
          <a:ext cx="6633134" cy="48079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84821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166249-700B-403B-8873-E0B24B341A73}"/>
              </a:ext>
            </a:extLst>
          </p:cNvPr>
          <p:cNvSpPr>
            <a:spLocks noGrp="1"/>
          </p:cNvSpPr>
          <p:nvPr>
            <p:ph type="sldNum" sz="quarter" idx="12"/>
          </p:nvPr>
        </p:nvSpPr>
        <p:spPr/>
        <p:txBody>
          <a:bodyPr/>
          <a:lstStyle/>
          <a:p>
            <a:fld id="{B6F15528-21DE-4FAA-801E-634DDDAF4B2B}" type="slidenum">
              <a:rPr lang="en-US" smtClean="0">
                <a:latin typeface="+mj-lt"/>
              </a:rPr>
              <a:pPr/>
              <a:t>18</a:t>
            </a:fld>
            <a:endParaRPr lang="en-US">
              <a:latin typeface="+mj-lt"/>
            </a:endParaRPr>
          </a:p>
        </p:txBody>
      </p:sp>
      <p:sp>
        <p:nvSpPr>
          <p:cNvPr id="6" name="Title 5"/>
          <p:cNvSpPr>
            <a:spLocks noGrp="1"/>
          </p:cNvSpPr>
          <p:nvPr>
            <p:ph type="ctrTitle"/>
          </p:nvPr>
        </p:nvSpPr>
        <p:spPr/>
        <p:txBody>
          <a:bodyPr/>
          <a:lstStyle/>
          <a:p>
            <a:r>
              <a:rPr lang="en-IN" dirty="0"/>
              <a:t>Chart 4 – NOx Mitigation</a:t>
            </a:r>
          </a:p>
        </p:txBody>
      </p:sp>
      <p:sp>
        <p:nvSpPr>
          <p:cNvPr id="5" name="Rectangle 4">
            <a:extLst>
              <a:ext uri="{FF2B5EF4-FFF2-40B4-BE49-F238E27FC236}">
                <a16:creationId xmlns:a16="http://schemas.microsoft.com/office/drawing/2014/main" id="{BC54DB60-0B67-4FC6-8C91-B63EC80AB1B0}"/>
              </a:ext>
            </a:extLst>
          </p:cNvPr>
          <p:cNvSpPr/>
          <p:nvPr/>
        </p:nvSpPr>
        <p:spPr>
          <a:xfrm>
            <a:off x="31440" y="1015217"/>
            <a:ext cx="9081120" cy="369332"/>
          </a:xfrm>
          <a:prstGeom prst="rect">
            <a:avLst/>
          </a:prstGeom>
        </p:spPr>
        <p:txBody>
          <a:bodyPr wrap="square">
            <a:spAutoFit/>
          </a:bodyPr>
          <a:lstStyle/>
          <a:p>
            <a:pPr algn="ctr"/>
            <a:r>
              <a:rPr lang="en-IN" dirty="0"/>
              <a:t>Chart 4: % Contribution to NOx Mitigation – in 2025 (50% Renewables)</a:t>
            </a:r>
          </a:p>
        </p:txBody>
      </p:sp>
      <p:graphicFrame>
        <p:nvGraphicFramePr>
          <p:cNvPr id="8" name="Chart 7">
            <a:extLst>
              <a:ext uri="{FF2B5EF4-FFF2-40B4-BE49-F238E27FC236}">
                <a16:creationId xmlns:a16="http://schemas.microsoft.com/office/drawing/2014/main" id="{D5B1658D-39E8-4E6B-BCF5-89A36B793CB8}"/>
              </a:ext>
            </a:extLst>
          </p:cNvPr>
          <p:cNvGraphicFramePr>
            <a:graphicFrameLocks noGrp="1"/>
          </p:cNvGraphicFramePr>
          <p:nvPr>
            <p:extLst>
              <p:ext uri="{D42A27DB-BD31-4B8C-83A1-F6EECF244321}">
                <p14:modId xmlns:p14="http://schemas.microsoft.com/office/powerpoint/2010/main" val="3108213528"/>
              </p:ext>
            </p:extLst>
          </p:nvPr>
        </p:nvGraphicFramePr>
        <p:xfrm>
          <a:off x="1257984" y="1468309"/>
          <a:ext cx="6628031" cy="480428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60072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166249-700B-403B-8873-E0B24B341A73}"/>
              </a:ext>
            </a:extLst>
          </p:cNvPr>
          <p:cNvSpPr>
            <a:spLocks noGrp="1"/>
          </p:cNvSpPr>
          <p:nvPr>
            <p:ph type="sldNum" sz="quarter" idx="12"/>
          </p:nvPr>
        </p:nvSpPr>
        <p:spPr/>
        <p:txBody>
          <a:bodyPr/>
          <a:lstStyle/>
          <a:p>
            <a:fld id="{B6F15528-21DE-4FAA-801E-634DDDAF4B2B}" type="slidenum">
              <a:rPr lang="en-US" smtClean="0">
                <a:latin typeface="+mj-lt"/>
              </a:rPr>
              <a:pPr/>
              <a:t>19</a:t>
            </a:fld>
            <a:endParaRPr lang="en-US">
              <a:latin typeface="+mj-lt"/>
            </a:endParaRPr>
          </a:p>
        </p:txBody>
      </p:sp>
      <p:sp>
        <p:nvSpPr>
          <p:cNvPr id="6" name="Title 5"/>
          <p:cNvSpPr>
            <a:spLocks noGrp="1"/>
          </p:cNvSpPr>
          <p:nvPr>
            <p:ph type="ctrTitle"/>
          </p:nvPr>
        </p:nvSpPr>
        <p:spPr/>
        <p:txBody>
          <a:bodyPr/>
          <a:lstStyle/>
          <a:p>
            <a:r>
              <a:rPr lang="en-IN" dirty="0"/>
              <a:t>Table 5 – Black Carbon Mitigation</a:t>
            </a:r>
          </a:p>
        </p:txBody>
      </p:sp>
      <p:sp>
        <p:nvSpPr>
          <p:cNvPr id="5" name="Rectangle 4">
            <a:extLst>
              <a:ext uri="{FF2B5EF4-FFF2-40B4-BE49-F238E27FC236}">
                <a16:creationId xmlns:a16="http://schemas.microsoft.com/office/drawing/2014/main" id="{BC54DB60-0B67-4FC6-8C91-B63EC80AB1B0}"/>
              </a:ext>
            </a:extLst>
          </p:cNvPr>
          <p:cNvSpPr/>
          <p:nvPr/>
        </p:nvSpPr>
        <p:spPr>
          <a:xfrm>
            <a:off x="31440" y="1080449"/>
            <a:ext cx="9081120" cy="369332"/>
          </a:xfrm>
          <a:prstGeom prst="rect">
            <a:avLst/>
          </a:prstGeom>
        </p:spPr>
        <p:txBody>
          <a:bodyPr wrap="square">
            <a:spAutoFit/>
          </a:bodyPr>
          <a:lstStyle/>
          <a:p>
            <a:pPr algn="ctr"/>
            <a:r>
              <a:rPr lang="en-IN" dirty="0"/>
              <a:t>Table 5: Black Carbon Mitigation – </a:t>
            </a:r>
            <a:r>
              <a:rPr lang="en-IN" dirty="0" err="1"/>
              <a:t>upto</a:t>
            </a:r>
            <a:r>
              <a:rPr lang="en-IN" dirty="0"/>
              <a:t> 2025 (BAU Renewables % in Grid)</a:t>
            </a:r>
          </a:p>
        </p:txBody>
      </p:sp>
      <p:graphicFrame>
        <p:nvGraphicFramePr>
          <p:cNvPr id="3" name="Table 2">
            <a:extLst>
              <a:ext uri="{FF2B5EF4-FFF2-40B4-BE49-F238E27FC236}">
                <a16:creationId xmlns:a16="http://schemas.microsoft.com/office/drawing/2014/main" id="{18BE54C6-3B7E-47A0-A9C6-BAD7D08460D9}"/>
              </a:ext>
            </a:extLst>
          </p:cNvPr>
          <p:cNvGraphicFramePr>
            <a:graphicFrameLocks noGrp="1"/>
          </p:cNvGraphicFramePr>
          <p:nvPr>
            <p:extLst>
              <p:ext uri="{D42A27DB-BD31-4B8C-83A1-F6EECF244321}">
                <p14:modId xmlns:p14="http://schemas.microsoft.com/office/powerpoint/2010/main" val="543808712"/>
              </p:ext>
            </p:extLst>
          </p:nvPr>
        </p:nvGraphicFramePr>
        <p:xfrm>
          <a:off x="260449" y="1665224"/>
          <a:ext cx="8426352" cy="4267200"/>
        </p:xfrm>
        <a:graphic>
          <a:graphicData uri="http://schemas.openxmlformats.org/drawingml/2006/table">
            <a:tbl>
              <a:tblPr firstRow="1" firstCol="1" bandRow="1">
                <a:tableStyleId>{7DF18680-E054-41AD-8BC1-D1AEF772440D}</a:tableStyleId>
              </a:tblPr>
              <a:tblGrid>
                <a:gridCol w="578951">
                  <a:extLst>
                    <a:ext uri="{9D8B030D-6E8A-4147-A177-3AD203B41FA5}">
                      <a16:colId xmlns:a16="http://schemas.microsoft.com/office/drawing/2014/main" val="1902502828"/>
                    </a:ext>
                  </a:extLst>
                </a:gridCol>
                <a:gridCol w="3233808">
                  <a:extLst>
                    <a:ext uri="{9D8B030D-6E8A-4147-A177-3AD203B41FA5}">
                      <a16:colId xmlns:a16="http://schemas.microsoft.com/office/drawing/2014/main" val="878778880"/>
                    </a:ext>
                  </a:extLst>
                </a:gridCol>
                <a:gridCol w="1234459">
                  <a:extLst>
                    <a:ext uri="{9D8B030D-6E8A-4147-A177-3AD203B41FA5}">
                      <a16:colId xmlns:a16="http://schemas.microsoft.com/office/drawing/2014/main" val="3901777"/>
                    </a:ext>
                  </a:extLst>
                </a:gridCol>
                <a:gridCol w="1113356">
                  <a:extLst>
                    <a:ext uri="{9D8B030D-6E8A-4147-A177-3AD203B41FA5}">
                      <a16:colId xmlns:a16="http://schemas.microsoft.com/office/drawing/2014/main" val="1790852077"/>
                    </a:ext>
                  </a:extLst>
                </a:gridCol>
                <a:gridCol w="1031319">
                  <a:extLst>
                    <a:ext uri="{9D8B030D-6E8A-4147-A177-3AD203B41FA5}">
                      <a16:colId xmlns:a16="http://schemas.microsoft.com/office/drawing/2014/main" val="3731712993"/>
                    </a:ext>
                  </a:extLst>
                </a:gridCol>
                <a:gridCol w="1234459">
                  <a:extLst>
                    <a:ext uri="{9D8B030D-6E8A-4147-A177-3AD203B41FA5}">
                      <a16:colId xmlns:a16="http://schemas.microsoft.com/office/drawing/2014/main" val="2580634481"/>
                    </a:ext>
                  </a:extLst>
                </a:gridCol>
              </a:tblGrid>
              <a:tr h="264857">
                <a:tc gridSpan="2">
                  <a:txBody>
                    <a:bodyPr/>
                    <a:lstStyle/>
                    <a:p>
                      <a:pPr algn="l" fontAlgn="ctr"/>
                      <a:r>
                        <a:rPr lang="en-US" sz="1400" u="none" strike="noStrike" dirty="0">
                          <a:effectLst/>
                          <a:latin typeface="+mn-lt"/>
                        </a:rPr>
                        <a:t> </a:t>
                      </a:r>
                    </a:p>
                  </a:txBody>
                  <a:tcPr marL="45720" marR="45720" anchor="ctr"/>
                </a:tc>
                <a:tc hMerge="1">
                  <a:txBody>
                    <a:bodyPr/>
                    <a:lstStyle/>
                    <a:p>
                      <a:pPr algn="l"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45720" marR="45720" anchor="ctr"/>
                </a:tc>
                <a:tc>
                  <a:txBody>
                    <a:bodyPr/>
                    <a:lstStyle/>
                    <a:p>
                      <a:pPr algn="l" fontAlgn="ctr"/>
                      <a:r>
                        <a:rPr lang="en-US" sz="1400" u="none" strike="noStrike">
                          <a:effectLst/>
                          <a:latin typeface="+mn-lt"/>
                        </a:rPr>
                        <a:t>2022</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2023</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2024</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2025</a:t>
                      </a:r>
                      <a:endParaRPr lang="en-US" sz="1400" b="0" i="0" u="none" strike="noStrike">
                        <a:solidFill>
                          <a:srgbClr val="000000"/>
                        </a:solidFill>
                        <a:effectLst/>
                        <a:latin typeface="+mn-lt"/>
                      </a:endParaRPr>
                    </a:p>
                  </a:txBody>
                  <a:tcPr marL="45720" marR="45720" anchor="ctr"/>
                </a:tc>
                <a:extLst>
                  <a:ext uri="{0D108BD9-81ED-4DB2-BD59-A6C34878D82A}">
                    <a16:rowId xmlns:a16="http://schemas.microsoft.com/office/drawing/2014/main" val="4148851940"/>
                  </a:ext>
                </a:extLst>
              </a:tr>
              <a:tr h="264857">
                <a:tc>
                  <a:txBody>
                    <a:bodyPr/>
                    <a:lstStyle/>
                    <a:p>
                      <a:pPr algn="l" fontAlgn="ctr"/>
                      <a:r>
                        <a:rPr lang="en-US" sz="1400" u="none" strike="noStrike" dirty="0">
                          <a:effectLst/>
                          <a:latin typeface="+mn-lt"/>
                        </a:rPr>
                        <a:t>Sr. No.</a:t>
                      </a:r>
                      <a:endParaRPr lang="en-US" sz="1400" b="1" i="0" u="none" strike="noStrike" dirty="0">
                        <a:solidFill>
                          <a:srgbClr val="000000"/>
                        </a:solidFill>
                        <a:effectLst/>
                        <a:latin typeface="+mn-lt"/>
                      </a:endParaRPr>
                    </a:p>
                  </a:txBody>
                  <a:tcPr marL="45720" marR="45720" anchor="ctr"/>
                </a:tc>
                <a:tc>
                  <a:txBody>
                    <a:bodyPr/>
                    <a:lstStyle/>
                    <a:p>
                      <a:pPr algn="l" fontAlgn="ctr"/>
                      <a:r>
                        <a:rPr lang="en-US" sz="1400" u="none" strike="noStrike" dirty="0">
                          <a:solidFill>
                            <a:schemeClr val="bg1"/>
                          </a:solidFill>
                          <a:effectLst/>
                          <a:latin typeface="+mn-lt"/>
                        </a:rPr>
                        <a:t>Vehicle Type</a:t>
                      </a:r>
                      <a:endParaRPr lang="en-US" sz="1400" b="1" i="0" u="none" strike="noStrike" dirty="0">
                        <a:solidFill>
                          <a:schemeClr val="bg1"/>
                        </a:solidFill>
                        <a:effectLst/>
                        <a:latin typeface="+mn-lt"/>
                      </a:endParaRPr>
                    </a:p>
                  </a:txBody>
                  <a:tcPr marL="45720" marR="45720" anchor="ctr">
                    <a:solidFill>
                      <a:schemeClr val="bg1">
                        <a:lumMod val="50000"/>
                      </a:schemeClr>
                    </a:solidFill>
                  </a:tcPr>
                </a:tc>
                <a:tc>
                  <a:txBody>
                    <a:bodyPr/>
                    <a:lstStyle/>
                    <a:p>
                      <a:pPr algn="l" fontAlgn="ctr"/>
                      <a:r>
                        <a:rPr lang="en-US" sz="1400" u="none" strike="noStrike" dirty="0">
                          <a:solidFill>
                            <a:schemeClr val="bg1"/>
                          </a:solidFill>
                          <a:effectLst/>
                          <a:latin typeface="+mn-lt"/>
                        </a:rPr>
                        <a:t>(</a:t>
                      </a:r>
                      <a:r>
                        <a:rPr lang="en-US" sz="1400" u="none" strike="noStrike" dirty="0" err="1">
                          <a:solidFill>
                            <a:schemeClr val="bg1"/>
                          </a:solidFill>
                          <a:effectLst/>
                          <a:latin typeface="+mn-lt"/>
                        </a:rPr>
                        <a:t>tonnes</a:t>
                      </a:r>
                      <a:r>
                        <a:rPr lang="en-US" sz="1400" u="none" strike="noStrike" dirty="0">
                          <a:solidFill>
                            <a:schemeClr val="bg1"/>
                          </a:solidFill>
                          <a:effectLst/>
                          <a:latin typeface="+mn-lt"/>
                        </a:rPr>
                        <a:t> BC)</a:t>
                      </a:r>
                      <a:endParaRPr lang="en-US" sz="1400" b="0" i="0" u="none" strike="noStrike" dirty="0">
                        <a:solidFill>
                          <a:schemeClr val="bg1"/>
                        </a:solidFill>
                        <a:effectLst/>
                        <a:latin typeface="+mn-lt"/>
                      </a:endParaRPr>
                    </a:p>
                  </a:txBody>
                  <a:tcPr marL="45720" marR="45720" anchor="ctr">
                    <a:solidFill>
                      <a:schemeClr val="bg1">
                        <a:lumMod val="5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alibri"/>
                          <a:ea typeface="+mn-ea"/>
                          <a:cs typeface="+mn-cs"/>
                        </a:rPr>
                        <a:t>(tonnes BC)</a:t>
                      </a:r>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a:txBody>
                  <a:tcPr marL="45720" marR="45720" anchor="ctr">
                    <a:solidFill>
                      <a:schemeClr val="bg1">
                        <a:lumMod val="5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alibri"/>
                          <a:ea typeface="+mn-ea"/>
                          <a:cs typeface="+mn-cs"/>
                        </a:rPr>
                        <a:t>(tonnes BC)</a:t>
                      </a:r>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a:txBody>
                  <a:tcPr marL="45720" marR="45720" anchor="ctr">
                    <a:solidFill>
                      <a:schemeClr val="bg1">
                        <a:lumMod val="5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a:t>
                      </a:r>
                      <a:r>
                        <a:rPr kumimoji="0" lang="en-US" sz="1400" b="0" i="0" u="none" strike="noStrike" kern="1200" cap="none" spc="0" normalizeH="0" baseline="0" noProof="0" dirty="0" err="1">
                          <a:ln>
                            <a:noFill/>
                          </a:ln>
                          <a:solidFill>
                            <a:prstClr val="white"/>
                          </a:solidFill>
                          <a:effectLst/>
                          <a:uLnTx/>
                          <a:uFillTx/>
                          <a:latin typeface="Calibri"/>
                          <a:ea typeface="+mn-ea"/>
                          <a:cs typeface="+mn-cs"/>
                        </a:rPr>
                        <a:t>tonnes</a:t>
                      </a:r>
                      <a:r>
                        <a:rPr kumimoji="0" lang="en-US" sz="1400" b="0" i="0" u="none" strike="noStrike" kern="1200" cap="none" spc="0" normalizeH="0" baseline="0" noProof="0" dirty="0">
                          <a:ln>
                            <a:noFill/>
                          </a:ln>
                          <a:solidFill>
                            <a:prstClr val="white"/>
                          </a:solidFill>
                          <a:effectLst/>
                          <a:uLnTx/>
                          <a:uFillTx/>
                          <a:latin typeface="Calibri"/>
                          <a:ea typeface="+mn-ea"/>
                          <a:cs typeface="+mn-cs"/>
                        </a:rPr>
                        <a:t> BC)</a:t>
                      </a:r>
                    </a:p>
                  </a:txBody>
                  <a:tcPr marL="45720" marR="45720" anchor="ctr">
                    <a:solidFill>
                      <a:schemeClr val="bg1">
                        <a:lumMod val="50000"/>
                      </a:schemeClr>
                    </a:solidFill>
                  </a:tcPr>
                </a:tc>
                <a:extLst>
                  <a:ext uri="{0D108BD9-81ED-4DB2-BD59-A6C34878D82A}">
                    <a16:rowId xmlns:a16="http://schemas.microsoft.com/office/drawing/2014/main" val="4021232739"/>
                  </a:ext>
                </a:extLst>
              </a:tr>
              <a:tr h="264857">
                <a:tc>
                  <a:txBody>
                    <a:bodyPr/>
                    <a:lstStyle/>
                    <a:p>
                      <a:pPr algn="l" fontAlgn="ctr"/>
                      <a:r>
                        <a:rPr lang="en-US" sz="1400" u="none" strike="noStrike" dirty="0">
                          <a:effectLst/>
                          <a:latin typeface="+mn-lt"/>
                        </a:rPr>
                        <a:t>1</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Bus (Heavy Duty) - India</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dirty="0">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extLst>
                  <a:ext uri="{0D108BD9-81ED-4DB2-BD59-A6C34878D82A}">
                    <a16:rowId xmlns:a16="http://schemas.microsoft.com/office/drawing/2014/main" val="3660820000"/>
                  </a:ext>
                </a:extLst>
              </a:tr>
              <a:tr h="264857">
                <a:tc>
                  <a:txBody>
                    <a:bodyPr/>
                    <a:lstStyle/>
                    <a:p>
                      <a:pPr algn="l" fontAlgn="ctr"/>
                      <a:r>
                        <a:rPr lang="en-US" sz="1400" u="none" strike="noStrike" dirty="0">
                          <a:effectLst/>
                          <a:latin typeface="+mn-lt"/>
                        </a:rPr>
                        <a:t>2</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a:effectLst/>
                          <a:latin typeface="+mn-lt"/>
                        </a:rPr>
                        <a:t>Bus (Heavy Duty) - World</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dirty="0">
                          <a:solidFill>
                            <a:srgbClr val="000000"/>
                          </a:solidFill>
                          <a:effectLst/>
                          <a:latin typeface="Calibri" panose="020F0502020204030204" pitchFamily="34" charset="0"/>
                        </a:rPr>
                        <a:t>    0.06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0.58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2.03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4.68 </a:t>
                      </a:r>
                    </a:p>
                  </a:txBody>
                  <a:tcPr marL="9525" marR="9525" marT="9525" marB="0" anchor="b"/>
                </a:tc>
                <a:extLst>
                  <a:ext uri="{0D108BD9-81ED-4DB2-BD59-A6C34878D82A}">
                    <a16:rowId xmlns:a16="http://schemas.microsoft.com/office/drawing/2014/main" val="4100542656"/>
                  </a:ext>
                </a:extLst>
              </a:tr>
              <a:tr h="264857">
                <a:tc>
                  <a:txBody>
                    <a:bodyPr/>
                    <a:lstStyle/>
                    <a:p>
                      <a:pPr algn="l" fontAlgn="ctr"/>
                      <a:r>
                        <a:rPr lang="en-US" sz="1400" u="none" strike="noStrike">
                          <a:effectLst/>
                          <a:latin typeface="+mn-lt"/>
                        </a:rPr>
                        <a:t>3</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Scooter - India</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0.00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0.00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0.00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0.01 </a:t>
                      </a:r>
                    </a:p>
                  </a:txBody>
                  <a:tcPr marL="9525" marR="9525" marT="9525" marB="0" anchor="b"/>
                </a:tc>
                <a:extLst>
                  <a:ext uri="{0D108BD9-81ED-4DB2-BD59-A6C34878D82A}">
                    <a16:rowId xmlns:a16="http://schemas.microsoft.com/office/drawing/2014/main" val="984546407"/>
                  </a:ext>
                </a:extLst>
              </a:tr>
              <a:tr h="264857">
                <a:tc>
                  <a:txBody>
                    <a:bodyPr/>
                    <a:lstStyle/>
                    <a:p>
                      <a:pPr algn="l" fontAlgn="ctr"/>
                      <a:r>
                        <a:rPr lang="en-US" sz="1400" u="none" strike="noStrike" dirty="0">
                          <a:effectLst/>
                          <a:latin typeface="+mn-lt"/>
                        </a:rPr>
                        <a:t>4</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a:effectLst/>
                          <a:latin typeface="+mn-lt"/>
                        </a:rPr>
                        <a:t>Scooter - World</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0.03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0.12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0.27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0.57 </a:t>
                      </a:r>
                    </a:p>
                  </a:txBody>
                  <a:tcPr marL="9525" marR="9525" marT="9525" marB="0" anchor="b"/>
                </a:tc>
                <a:extLst>
                  <a:ext uri="{0D108BD9-81ED-4DB2-BD59-A6C34878D82A}">
                    <a16:rowId xmlns:a16="http://schemas.microsoft.com/office/drawing/2014/main" val="670472513"/>
                  </a:ext>
                </a:extLst>
              </a:tr>
              <a:tr h="264857">
                <a:tc>
                  <a:txBody>
                    <a:bodyPr/>
                    <a:lstStyle/>
                    <a:p>
                      <a:pPr algn="l" fontAlgn="ctr"/>
                      <a:r>
                        <a:rPr lang="en-US" sz="1400" u="none" strike="noStrike" dirty="0">
                          <a:effectLst/>
                          <a:latin typeface="+mn-lt"/>
                        </a:rPr>
                        <a:t>5</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a:effectLst/>
                          <a:latin typeface="+mn-lt"/>
                        </a:rPr>
                        <a:t>Three Wheeler (Freight) - India</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0.14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0.51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2.06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4.08 </a:t>
                      </a:r>
                    </a:p>
                  </a:txBody>
                  <a:tcPr marL="9525" marR="9525" marT="9525" marB="0" anchor="b"/>
                </a:tc>
                <a:extLst>
                  <a:ext uri="{0D108BD9-81ED-4DB2-BD59-A6C34878D82A}">
                    <a16:rowId xmlns:a16="http://schemas.microsoft.com/office/drawing/2014/main" val="2382324759"/>
                  </a:ext>
                </a:extLst>
              </a:tr>
              <a:tr h="264857">
                <a:tc>
                  <a:txBody>
                    <a:bodyPr/>
                    <a:lstStyle/>
                    <a:p>
                      <a:pPr algn="l" fontAlgn="ctr"/>
                      <a:r>
                        <a:rPr lang="en-US" sz="1400" u="none" strike="noStrike" dirty="0">
                          <a:effectLst/>
                          <a:latin typeface="+mn-lt"/>
                        </a:rPr>
                        <a:t>6</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a:effectLst/>
                          <a:latin typeface="+mn-lt"/>
                        </a:rPr>
                        <a:t>Three Wheeler (Freight) - World</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extLst>
                  <a:ext uri="{0D108BD9-81ED-4DB2-BD59-A6C34878D82A}">
                    <a16:rowId xmlns:a16="http://schemas.microsoft.com/office/drawing/2014/main" val="2050292199"/>
                  </a:ext>
                </a:extLst>
              </a:tr>
              <a:tr h="264857">
                <a:tc>
                  <a:txBody>
                    <a:bodyPr/>
                    <a:lstStyle/>
                    <a:p>
                      <a:pPr algn="l" fontAlgn="ctr"/>
                      <a:r>
                        <a:rPr lang="en-US" sz="1400" u="none" strike="noStrike" dirty="0">
                          <a:effectLst/>
                          <a:latin typeface="+mn-lt"/>
                        </a:rPr>
                        <a:t>7</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a:effectLst/>
                          <a:latin typeface="+mn-lt"/>
                        </a:rPr>
                        <a:t>Three Wheeler (Passenger) - India</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0.02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0.23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0.94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1.58 </a:t>
                      </a:r>
                    </a:p>
                  </a:txBody>
                  <a:tcPr marL="9525" marR="9525" marT="9525" marB="0" anchor="b"/>
                </a:tc>
                <a:extLst>
                  <a:ext uri="{0D108BD9-81ED-4DB2-BD59-A6C34878D82A}">
                    <a16:rowId xmlns:a16="http://schemas.microsoft.com/office/drawing/2014/main" val="2591025395"/>
                  </a:ext>
                </a:extLst>
              </a:tr>
              <a:tr h="264857">
                <a:tc>
                  <a:txBody>
                    <a:bodyPr/>
                    <a:lstStyle/>
                    <a:p>
                      <a:pPr algn="l" fontAlgn="ctr"/>
                      <a:r>
                        <a:rPr lang="en-US" sz="1400" u="none" strike="noStrike" dirty="0">
                          <a:effectLst/>
                          <a:latin typeface="+mn-lt"/>
                        </a:rPr>
                        <a:t>8</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a:effectLst/>
                          <a:latin typeface="+mn-lt"/>
                        </a:rPr>
                        <a:t>Three Wheeler (Passenger) - World</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0.00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0.01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0.02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0.05 </a:t>
                      </a:r>
                    </a:p>
                  </a:txBody>
                  <a:tcPr marL="9525" marR="9525" marT="9525" marB="0" anchor="b"/>
                </a:tc>
                <a:extLst>
                  <a:ext uri="{0D108BD9-81ED-4DB2-BD59-A6C34878D82A}">
                    <a16:rowId xmlns:a16="http://schemas.microsoft.com/office/drawing/2014/main" val="3005074963"/>
                  </a:ext>
                </a:extLst>
              </a:tr>
              <a:tr h="264857">
                <a:tc>
                  <a:txBody>
                    <a:bodyPr/>
                    <a:lstStyle/>
                    <a:p>
                      <a:pPr algn="l" fontAlgn="ctr"/>
                      <a:r>
                        <a:rPr lang="en-US" sz="1400" u="none" strike="noStrike" dirty="0">
                          <a:effectLst/>
                          <a:latin typeface="+mn-lt"/>
                        </a:rPr>
                        <a:t>9</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a:effectLst/>
                          <a:latin typeface="+mn-lt"/>
                        </a:rPr>
                        <a:t>Truck (Light Duty) - India</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dirty="0">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0.11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1.14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3.08 </a:t>
                      </a:r>
                    </a:p>
                  </a:txBody>
                  <a:tcPr marL="9525" marR="9525" marT="9525" marB="0" anchor="b"/>
                </a:tc>
                <a:extLst>
                  <a:ext uri="{0D108BD9-81ED-4DB2-BD59-A6C34878D82A}">
                    <a16:rowId xmlns:a16="http://schemas.microsoft.com/office/drawing/2014/main" val="2431930686"/>
                  </a:ext>
                </a:extLst>
              </a:tr>
              <a:tr h="264857">
                <a:tc>
                  <a:txBody>
                    <a:bodyPr/>
                    <a:lstStyle/>
                    <a:p>
                      <a:pPr algn="l" fontAlgn="ctr"/>
                      <a:r>
                        <a:rPr lang="en-US" sz="1400" u="none" strike="noStrike" dirty="0">
                          <a:effectLst/>
                          <a:latin typeface="+mn-lt"/>
                        </a:rPr>
                        <a:t>10</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a:effectLst/>
                          <a:latin typeface="+mn-lt"/>
                        </a:rPr>
                        <a:t>Truck (Light Duty) - World</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0.71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2.13 </a:t>
                      </a:r>
                    </a:p>
                  </a:txBody>
                  <a:tcPr marL="9525" marR="9525" marT="9525" marB="0" anchor="b"/>
                </a:tc>
                <a:tc>
                  <a:txBody>
                    <a:bodyPr/>
                    <a:lstStyle/>
                    <a:p>
                      <a:pPr algn="l" fontAlgn="b"/>
                      <a:r>
                        <a:rPr lang="en-US" sz="1400" b="0" i="0" u="none" strike="noStrike" dirty="0">
                          <a:solidFill>
                            <a:srgbClr val="000000"/>
                          </a:solidFill>
                          <a:effectLst/>
                          <a:latin typeface="Calibri" panose="020F0502020204030204" pitchFamily="34" charset="0"/>
                        </a:rPr>
                        <a:t>    4.27 </a:t>
                      </a:r>
                    </a:p>
                  </a:txBody>
                  <a:tcPr marL="9525" marR="9525" marT="9525" marB="0" anchor="b"/>
                </a:tc>
                <a:extLst>
                  <a:ext uri="{0D108BD9-81ED-4DB2-BD59-A6C34878D82A}">
                    <a16:rowId xmlns:a16="http://schemas.microsoft.com/office/drawing/2014/main" val="1417059084"/>
                  </a:ext>
                </a:extLst>
              </a:tr>
              <a:tr h="264857">
                <a:tc gridSpan="2">
                  <a:txBody>
                    <a:bodyPr/>
                    <a:lstStyle/>
                    <a:p>
                      <a:pPr algn="l" fontAlgn="ctr"/>
                      <a:r>
                        <a:rPr lang="en-US" sz="1400" u="none" strike="noStrike" dirty="0">
                          <a:effectLst/>
                          <a:latin typeface="+mn-lt"/>
                        </a:rPr>
                        <a:t>Total</a:t>
                      </a:r>
                    </a:p>
                  </a:txBody>
                  <a:tcPr marL="45720" marR="45720" anchor="ctr"/>
                </a:tc>
                <a:tc hMerge="1">
                  <a:txBody>
                    <a:bodyPr/>
                    <a:lstStyle/>
                    <a:p>
                      <a:pPr algn="l" fontAlgn="ctr"/>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45720" marR="45720" anchor="ctr"/>
                </a:tc>
                <a:tc>
                  <a:txBody>
                    <a:bodyPr/>
                    <a:lstStyle/>
                    <a:p>
                      <a:pPr algn="l" fontAlgn="b"/>
                      <a:r>
                        <a:rPr lang="en-US" sz="1600" b="1" i="0" u="none" strike="noStrike" dirty="0">
                          <a:solidFill>
                            <a:srgbClr val="000000"/>
                          </a:solidFill>
                          <a:effectLst/>
                          <a:latin typeface="Calibri" panose="020F0502020204030204" pitchFamily="34" charset="0"/>
                        </a:rPr>
                        <a:t>    0.25 </a:t>
                      </a:r>
                    </a:p>
                  </a:txBody>
                  <a:tcPr marL="9525" marR="9525" marT="9525" marB="0" anchor="b"/>
                </a:tc>
                <a:tc>
                  <a:txBody>
                    <a:bodyPr/>
                    <a:lstStyle/>
                    <a:p>
                      <a:pPr algn="l" fontAlgn="b"/>
                      <a:r>
                        <a:rPr lang="en-US" sz="1600" b="1" i="0" u="none" strike="noStrike" dirty="0">
                          <a:solidFill>
                            <a:srgbClr val="000000"/>
                          </a:solidFill>
                          <a:effectLst/>
                          <a:latin typeface="Calibri" panose="020F0502020204030204" pitchFamily="34" charset="0"/>
                        </a:rPr>
                        <a:t>    2.26 </a:t>
                      </a:r>
                    </a:p>
                  </a:txBody>
                  <a:tcPr marL="9525" marR="9525" marT="9525" marB="0" anchor="b"/>
                </a:tc>
                <a:tc>
                  <a:txBody>
                    <a:bodyPr/>
                    <a:lstStyle/>
                    <a:p>
                      <a:pPr algn="l" fontAlgn="b"/>
                      <a:r>
                        <a:rPr lang="en-US" sz="1600" b="1" i="0" u="none" strike="noStrike">
                          <a:solidFill>
                            <a:srgbClr val="000000"/>
                          </a:solidFill>
                          <a:effectLst/>
                          <a:latin typeface="Calibri" panose="020F0502020204030204" pitchFamily="34" charset="0"/>
                        </a:rPr>
                        <a:t>    8.59 </a:t>
                      </a:r>
                    </a:p>
                  </a:txBody>
                  <a:tcPr marL="9525" marR="9525" marT="9525" marB="0" anchor="b"/>
                </a:tc>
                <a:tc>
                  <a:txBody>
                    <a:bodyPr/>
                    <a:lstStyle/>
                    <a:p>
                      <a:pPr algn="l" fontAlgn="b"/>
                      <a:r>
                        <a:rPr lang="en-US" sz="1600" b="1" i="0" u="none" strike="noStrike" dirty="0">
                          <a:solidFill>
                            <a:srgbClr val="000000"/>
                          </a:solidFill>
                          <a:effectLst/>
                          <a:latin typeface="Calibri" panose="020F0502020204030204" pitchFamily="34" charset="0"/>
                        </a:rPr>
                        <a:t>  18.32 </a:t>
                      </a:r>
                    </a:p>
                  </a:txBody>
                  <a:tcPr marL="9525" marR="9525" marT="9525" marB="0" anchor="b"/>
                </a:tc>
                <a:extLst>
                  <a:ext uri="{0D108BD9-81ED-4DB2-BD59-A6C34878D82A}">
                    <a16:rowId xmlns:a16="http://schemas.microsoft.com/office/drawing/2014/main" val="3509792435"/>
                  </a:ext>
                </a:extLst>
              </a:tr>
              <a:tr h="264857">
                <a:tc gridSpan="2">
                  <a:txBody>
                    <a:bodyPr/>
                    <a:lstStyle/>
                    <a:p>
                      <a:pPr algn="l" fontAlgn="ctr"/>
                      <a:r>
                        <a:rPr lang="en-US" sz="1400" u="none" strike="noStrike" dirty="0">
                          <a:effectLst/>
                          <a:latin typeface="+mn-lt"/>
                        </a:rPr>
                        <a:t>Cumulative</a:t>
                      </a:r>
                    </a:p>
                  </a:txBody>
                  <a:tcPr marL="45720" marR="45720" anchor="ctr"/>
                </a:tc>
                <a:tc hMerge="1">
                  <a:txBody>
                    <a:bodyPr/>
                    <a:lstStyle/>
                    <a:p>
                      <a:pPr algn="l" fontAlgn="ctr"/>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45720" marR="45720" anchor="ctr"/>
                </a:tc>
                <a:tc>
                  <a:txBody>
                    <a:bodyPr/>
                    <a:lstStyle/>
                    <a:p>
                      <a:pPr algn="l" fontAlgn="b"/>
                      <a:r>
                        <a:rPr lang="en-US" sz="1600" b="1" i="0" u="none" strike="noStrike">
                          <a:solidFill>
                            <a:srgbClr val="000000"/>
                          </a:solidFill>
                          <a:effectLst/>
                          <a:latin typeface="Calibri" panose="020F0502020204030204" pitchFamily="34" charset="0"/>
                        </a:rPr>
                        <a:t>    0.25 </a:t>
                      </a:r>
                    </a:p>
                  </a:txBody>
                  <a:tcPr marL="9525" marR="9525" marT="9525" marB="0" anchor="b">
                    <a:solidFill>
                      <a:schemeClr val="accent3"/>
                    </a:solidFill>
                  </a:tcPr>
                </a:tc>
                <a:tc>
                  <a:txBody>
                    <a:bodyPr/>
                    <a:lstStyle/>
                    <a:p>
                      <a:pPr algn="l" fontAlgn="b"/>
                      <a:r>
                        <a:rPr lang="en-US" sz="1600" b="1" i="0" u="none" strike="noStrike" dirty="0">
                          <a:solidFill>
                            <a:srgbClr val="000000"/>
                          </a:solidFill>
                          <a:effectLst/>
                          <a:latin typeface="Calibri" panose="020F0502020204030204" pitchFamily="34" charset="0"/>
                        </a:rPr>
                        <a:t>    2.51 </a:t>
                      </a:r>
                    </a:p>
                  </a:txBody>
                  <a:tcPr marL="9525" marR="9525" marT="9525" marB="0" anchor="b">
                    <a:solidFill>
                      <a:schemeClr val="accent3"/>
                    </a:solidFill>
                  </a:tcPr>
                </a:tc>
                <a:tc>
                  <a:txBody>
                    <a:bodyPr/>
                    <a:lstStyle/>
                    <a:p>
                      <a:pPr algn="l" fontAlgn="b"/>
                      <a:r>
                        <a:rPr lang="en-US" sz="1600" b="1" i="0" u="none" strike="noStrike" dirty="0">
                          <a:solidFill>
                            <a:srgbClr val="000000"/>
                          </a:solidFill>
                          <a:effectLst/>
                          <a:latin typeface="Calibri" panose="020F0502020204030204" pitchFamily="34" charset="0"/>
                        </a:rPr>
                        <a:t>  11.10 </a:t>
                      </a:r>
                    </a:p>
                  </a:txBody>
                  <a:tcPr marL="9525" marR="9525" marT="9525" marB="0" anchor="b">
                    <a:solidFill>
                      <a:schemeClr val="accent3"/>
                    </a:solidFill>
                  </a:tcPr>
                </a:tc>
                <a:tc>
                  <a:txBody>
                    <a:bodyPr/>
                    <a:lstStyle/>
                    <a:p>
                      <a:pPr algn="l" fontAlgn="b"/>
                      <a:r>
                        <a:rPr lang="en-US" sz="1600" b="1" i="0" u="none" strike="noStrike" dirty="0">
                          <a:solidFill>
                            <a:srgbClr val="000000"/>
                          </a:solidFill>
                          <a:effectLst/>
                          <a:latin typeface="Calibri" panose="020F0502020204030204" pitchFamily="34" charset="0"/>
                        </a:rPr>
                        <a:t>  29.42 </a:t>
                      </a:r>
                    </a:p>
                  </a:txBody>
                  <a:tcPr marL="9525" marR="9525" marT="9525" marB="0" anchor="b">
                    <a:solidFill>
                      <a:schemeClr val="accent3"/>
                    </a:solidFill>
                  </a:tcPr>
                </a:tc>
                <a:extLst>
                  <a:ext uri="{0D108BD9-81ED-4DB2-BD59-A6C34878D82A}">
                    <a16:rowId xmlns:a16="http://schemas.microsoft.com/office/drawing/2014/main" val="3261789003"/>
                  </a:ext>
                </a:extLst>
              </a:tr>
            </a:tbl>
          </a:graphicData>
        </a:graphic>
      </p:graphicFrame>
    </p:spTree>
    <p:extLst>
      <p:ext uri="{BB962C8B-B14F-4D97-AF65-F5344CB8AC3E}">
        <p14:creationId xmlns:p14="http://schemas.microsoft.com/office/powerpoint/2010/main" val="2987940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166249-700B-403B-8873-E0B24B341A73}"/>
              </a:ext>
            </a:extLst>
          </p:cNvPr>
          <p:cNvSpPr>
            <a:spLocks noGrp="1"/>
          </p:cNvSpPr>
          <p:nvPr>
            <p:ph type="sldNum" sz="quarter" idx="12"/>
          </p:nvPr>
        </p:nvSpPr>
        <p:spPr/>
        <p:txBody>
          <a:bodyPr/>
          <a:lstStyle/>
          <a:p>
            <a:fld id="{B6F15528-21DE-4FAA-801E-634DDDAF4B2B}" type="slidenum">
              <a:rPr lang="en-US" smtClean="0">
                <a:latin typeface="+mj-lt"/>
              </a:rPr>
              <a:pPr/>
              <a:t>2</a:t>
            </a:fld>
            <a:endParaRPr lang="en-US">
              <a:latin typeface="+mj-lt"/>
            </a:endParaRPr>
          </a:p>
        </p:txBody>
      </p:sp>
      <p:sp>
        <p:nvSpPr>
          <p:cNvPr id="6" name="Title 5"/>
          <p:cNvSpPr>
            <a:spLocks noGrp="1"/>
          </p:cNvSpPr>
          <p:nvPr>
            <p:ph type="ctrTitle"/>
          </p:nvPr>
        </p:nvSpPr>
        <p:spPr/>
        <p:txBody>
          <a:bodyPr/>
          <a:lstStyle/>
          <a:p>
            <a:r>
              <a:rPr lang="en-IN" dirty="0"/>
              <a:t>Process Flow</a:t>
            </a:r>
          </a:p>
        </p:txBody>
      </p:sp>
      <p:graphicFrame>
        <p:nvGraphicFramePr>
          <p:cNvPr id="7" name="Diagram 6">
            <a:extLst>
              <a:ext uri="{FF2B5EF4-FFF2-40B4-BE49-F238E27FC236}">
                <a16:creationId xmlns:a16="http://schemas.microsoft.com/office/drawing/2014/main" id="{DE2BDB41-46D8-4244-ABEB-B2BF3A877D3E}"/>
              </a:ext>
            </a:extLst>
          </p:cNvPr>
          <p:cNvGraphicFramePr/>
          <p:nvPr>
            <p:extLst>
              <p:ext uri="{D42A27DB-BD31-4B8C-83A1-F6EECF244321}">
                <p14:modId xmlns:p14="http://schemas.microsoft.com/office/powerpoint/2010/main" val="900169303"/>
              </p:ext>
            </p:extLst>
          </p:nvPr>
        </p:nvGraphicFramePr>
        <p:xfrm>
          <a:off x="318356" y="1346117"/>
          <a:ext cx="8507288" cy="41657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19933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166249-700B-403B-8873-E0B24B341A73}"/>
              </a:ext>
            </a:extLst>
          </p:cNvPr>
          <p:cNvSpPr>
            <a:spLocks noGrp="1"/>
          </p:cNvSpPr>
          <p:nvPr>
            <p:ph type="sldNum" sz="quarter" idx="12"/>
          </p:nvPr>
        </p:nvSpPr>
        <p:spPr/>
        <p:txBody>
          <a:bodyPr/>
          <a:lstStyle/>
          <a:p>
            <a:fld id="{B6F15528-21DE-4FAA-801E-634DDDAF4B2B}" type="slidenum">
              <a:rPr lang="en-US" smtClean="0">
                <a:latin typeface="+mj-lt"/>
              </a:rPr>
              <a:pPr/>
              <a:t>20</a:t>
            </a:fld>
            <a:endParaRPr lang="en-US">
              <a:latin typeface="+mj-lt"/>
            </a:endParaRPr>
          </a:p>
        </p:txBody>
      </p:sp>
      <p:sp>
        <p:nvSpPr>
          <p:cNvPr id="6" name="Title 5"/>
          <p:cNvSpPr>
            <a:spLocks noGrp="1"/>
          </p:cNvSpPr>
          <p:nvPr>
            <p:ph type="ctrTitle"/>
          </p:nvPr>
        </p:nvSpPr>
        <p:spPr/>
        <p:txBody>
          <a:bodyPr/>
          <a:lstStyle/>
          <a:p>
            <a:r>
              <a:rPr lang="en-IN" dirty="0"/>
              <a:t>Table 6 – Black Carbon Mitigation</a:t>
            </a:r>
          </a:p>
        </p:txBody>
      </p:sp>
      <p:sp>
        <p:nvSpPr>
          <p:cNvPr id="5" name="Rectangle 4">
            <a:extLst>
              <a:ext uri="{FF2B5EF4-FFF2-40B4-BE49-F238E27FC236}">
                <a16:creationId xmlns:a16="http://schemas.microsoft.com/office/drawing/2014/main" id="{BC54DB60-0B67-4FC6-8C91-B63EC80AB1B0}"/>
              </a:ext>
            </a:extLst>
          </p:cNvPr>
          <p:cNvSpPr/>
          <p:nvPr/>
        </p:nvSpPr>
        <p:spPr>
          <a:xfrm>
            <a:off x="31440" y="1080449"/>
            <a:ext cx="9081120" cy="369332"/>
          </a:xfrm>
          <a:prstGeom prst="rect">
            <a:avLst/>
          </a:prstGeom>
        </p:spPr>
        <p:txBody>
          <a:bodyPr wrap="square">
            <a:spAutoFit/>
          </a:bodyPr>
          <a:lstStyle/>
          <a:p>
            <a:pPr algn="ctr"/>
            <a:r>
              <a:rPr lang="en-IN" dirty="0"/>
              <a:t>Table 6: Black Carbon Mitigation – </a:t>
            </a:r>
            <a:r>
              <a:rPr lang="en-IN" dirty="0" err="1"/>
              <a:t>upto</a:t>
            </a:r>
            <a:r>
              <a:rPr lang="en-IN" dirty="0"/>
              <a:t> 2025 (50% Renewables in Grid)</a:t>
            </a:r>
          </a:p>
        </p:txBody>
      </p:sp>
      <p:graphicFrame>
        <p:nvGraphicFramePr>
          <p:cNvPr id="3" name="Table 2">
            <a:extLst>
              <a:ext uri="{FF2B5EF4-FFF2-40B4-BE49-F238E27FC236}">
                <a16:creationId xmlns:a16="http://schemas.microsoft.com/office/drawing/2014/main" id="{18BE54C6-3B7E-47A0-A9C6-BAD7D08460D9}"/>
              </a:ext>
            </a:extLst>
          </p:cNvPr>
          <p:cNvGraphicFramePr>
            <a:graphicFrameLocks noGrp="1"/>
          </p:cNvGraphicFramePr>
          <p:nvPr>
            <p:extLst>
              <p:ext uri="{D42A27DB-BD31-4B8C-83A1-F6EECF244321}">
                <p14:modId xmlns:p14="http://schemas.microsoft.com/office/powerpoint/2010/main" val="3475184072"/>
              </p:ext>
            </p:extLst>
          </p:nvPr>
        </p:nvGraphicFramePr>
        <p:xfrm>
          <a:off x="260449" y="1665224"/>
          <a:ext cx="8426352" cy="4267200"/>
        </p:xfrm>
        <a:graphic>
          <a:graphicData uri="http://schemas.openxmlformats.org/drawingml/2006/table">
            <a:tbl>
              <a:tblPr firstRow="1" firstCol="1" bandRow="1">
                <a:tableStyleId>{7DF18680-E054-41AD-8BC1-D1AEF772440D}</a:tableStyleId>
              </a:tblPr>
              <a:tblGrid>
                <a:gridCol w="578951">
                  <a:extLst>
                    <a:ext uri="{9D8B030D-6E8A-4147-A177-3AD203B41FA5}">
                      <a16:colId xmlns:a16="http://schemas.microsoft.com/office/drawing/2014/main" val="1902502828"/>
                    </a:ext>
                  </a:extLst>
                </a:gridCol>
                <a:gridCol w="3233808">
                  <a:extLst>
                    <a:ext uri="{9D8B030D-6E8A-4147-A177-3AD203B41FA5}">
                      <a16:colId xmlns:a16="http://schemas.microsoft.com/office/drawing/2014/main" val="878778880"/>
                    </a:ext>
                  </a:extLst>
                </a:gridCol>
                <a:gridCol w="1234459">
                  <a:extLst>
                    <a:ext uri="{9D8B030D-6E8A-4147-A177-3AD203B41FA5}">
                      <a16:colId xmlns:a16="http://schemas.microsoft.com/office/drawing/2014/main" val="3901777"/>
                    </a:ext>
                  </a:extLst>
                </a:gridCol>
                <a:gridCol w="1113356">
                  <a:extLst>
                    <a:ext uri="{9D8B030D-6E8A-4147-A177-3AD203B41FA5}">
                      <a16:colId xmlns:a16="http://schemas.microsoft.com/office/drawing/2014/main" val="1790852077"/>
                    </a:ext>
                  </a:extLst>
                </a:gridCol>
                <a:gridCol w="1031319">
                  <a:extLst>
                    <a:ext uri="{9D8B030D-6E8A-4147-A177-3AD203B41FA5}">
                      <a16:colId xmlns:a16="http://schemas.microsoft.com/office/drawing/2014/main" val="3731712993"/>
                    </a:ext>
                  </a:extLst>
                </a:gridCol>
                <a:gridCol w="1234459">
                  <a:extLst>
                    <a:ext uri="{9D8B030D-6E8A-4147-A177-3AD203B41FA5}">
                      <a16:colId xmlns:a16="http://schemas.microsoft.com/office/drawing/2014/main" val="2580634481"/>
                    </a:ext>
                  </a:extLst>
                </a:gridCol>
              </a:tblGrid>
              <a:tr h="264857">
                <a:tc gridSpan="2">
                  <a:txBody>
                    <a:bodyPr/>
                    <a:lstStyle/>
                    <a:p>
                      <a:pPr algn="l" fontAlgn="ctr"/>
                      <a:r>
                        <a:rPr lang="en-US" sz="1400" u="none" strike="noStrike" dirty="0">
                          <a:effectLst/>
                          <a:latin typeface="+mn-lt"/>
                        </a:rPr>
                        <a:t> </a:t>
                      </a:r>
                    </a:p>
                  </a:txBody>
                  <a:tcPr marL="45720" marR="45720" anchor="ctr"/>
                </a:tc>
                <a:tc hMerge="1">
                  <a:txBody>
                    <a:bodyPr/>
                    <a:lstStyle/>
                    <a:p>
                      <a:pPr algn="l"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45720" marR="45720" anchor="ctr"/>
                </a:tc>
                <a:tc>
                  <a:txBody>
                    <a:bodyPr/>
                    <a:lstStyle/>
                    <a:p>
                      <a:pPr algn="l" fontAlgn="ctr"/>
                      <a:r>
                        <a:rPr lang="en-US" sz="1400" u="none" strike="noStrike">
                          <a:effectLst/>
                          <a:latin typeface="+mn-lt"/>
                        </a:rPr>
                        <a:t>2022</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2023</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2024</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2025</a:t>
                      </a:r>
                      <a:endParaRPr lang="en-US" sz="1400" b="0" i="0" u="none" strike="noStrike">
                        <a:solidFill>
                          <a:srgbClr val="000000"/>
                        </a:solidFill>
                        <a:effectLst/>
                        <a:latin typeface="+mn-lt"/>
                      </a:endParaRPr>
                    </a:p>
                  </a:txBody>
                  <a:tcPr marL="45720" marR="45720" anchor="ctr"/>
                </a:tc>
                <a:extLst>
                  <a:ext uri="{0D108BD9-81ED-4DB2-BD59-A6C34878D82A}">
                    <a16:rowId xmlns:a16="http://schemas.microsoft.com/office/drawing/2014/main" val="4148851940"/>
                  </a:ext>
                </a:extLst>
              </a:tr>
              <a:tr h="264857">
                <a:tc>
                  <a:txBody>
                    <a:bodyPr/>
                    <a:lstStyle/>
                    <a:p>
                      <a:pPr algn="l" fontAlgn="ctr"/>
                      <a:r>
                        <a:rPr lang="en-US" sz="1400" u="none" strike="noStrike" dirty="0">
                          <a:effectLst/>
                          <a:latin typeface="+mn-lt"/>
                        </a:rPr>
                        <a:t>Sr. No.</a:t>
                      </a:r>
                      <a:endParaRPr lang="en-US" sz="1400" b="1" i="0" u="none" strike="noStrike" dirty="0">
                        <a:solidFill>
                          <a:srgbClr val="000000"/>
                        </a:solidFill>
                        <a:effectLst/>
                        <a:latin typeface="+mn-lt"/>
                      </a:endParaRPr>
                    </a:p>
                  </a:txBody>
                  <a:tcPr marL="45720" marR="45720" anchor="ctr"/>
                </a:tc>
                <a:tc>
                  <a:txBody>
                    <a:bodyPr/>
                    <a:lstStyle/>
                    <a:p>
                      <a:pPr algn="l" fontAlgn="ctr"/>
                      <a:r>
                        <a:rPr lang="en-US" sz="1400" u="none" strike="noStrike" dirty="0">
                          <a:solidFill>
                            <a:schemeClr val="bg1"/>
                          </a:solidFill>
                          <a:effectLst/>
                          <a:latin typeface="+mn-lt"/>
                        </a:rPr>
                        <a:t>Vehicle Type</a:t>
                      </a:r>
                      <a:endParaRPr lang="en-US" sz="1400" b="1" i="0" u="none" strike="noStrike" dirty="0">
                        <a:solidFill>
                          <a:schemeClr val="bg1"/>
                        </a:solidFill>
                        <a:effectLst/>
                        <a:latin typeface="+mn-lt"/>
                      </a:endParaRPr>
                    </a:p>
                  </a:txBody>
                  <a:tcPr marL="45720" marR="45720" anchor="ctr">
                    <a:solidFill>
                      <a:schemeClr val="bg1">
                        <a:lumMod val="50000"/>
                      </a:schemeClr>
                    </a:solidFill>
                  </a:tcPr>
                </a:tc>
                <a:tc>
                  <a:txBody>
                    <a:bodyPr/>
                    <a:lstStyle/>
                    <a:p>
                      <a:pPr algn="l" fontAlgn="ctr"/>
                      <a:r>
                        <a:rPr lang="en-US" sz="1400" u="none" strike="noStrike" dirty="0">
                          <a:solidFill>
                            <a:schemeClr val="bg1"/>
                          </a:solidFill>
                          <a:effectLst/>
                          <a:latin typeface="+mn-lt"/>
                        </a:rPr>
                        <a:t>(</a:t>
                      </a:r>
                      <a:r>
                        <a:rPr lang="en-US" sz="1400" u="none" strike="noStrike" dirty="0" err="1">
                          <a:solidFill>
                            <a:schemeClr val="bg1"/>
                          </a:solidFill>
                          <a:effectLst/>
                          <a:latin typeface="+mn-lt"/>
                        </a:rPr>
                        <a:t>tonnes</a:t>
                      </a:r>
                      <a:r>
                        <a:rPr lang="en-US" sz="1400" u="none" strike="noStrike" dirty="0">
                          <a:solidFill>
                            <a:schemeClr val="bg1"/>
                          </a:solidFill>
                          <a:effectLst/>
                          <a:latin typeface="+mn-lt"/>
                        </a:rPr>
                        <a:t> BC)</a:t>
                      </a:r>
                      <a:endParaRPr lang="en-US" sz="1400" b="0" i="0" u="none" strike="noStrike" dirty="0">
                        <a:solidFill>
                          <a:schemeClr val="bg1"/>
                        </a:solidFill>
                        <a:effectLst/>
                        <a:latin typeface="+mn-lt"/>
                      </a:endParaRPr>
                    </a:p>
                  </a:txBody>
                  <a:tcPr marL="45720" marR="45720" anchor="ctr">
                    <a:solidFill>
                      <a:schemeClr val="bg1">
                        <a:lumMod val="5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alibri"/>
                          <a:ea typeface="+mn-ea"/>
                          <a:cs typeface="+mn-cs"/>
                        </a:rPr>
                        <a:t>(tonnes BC)</a:t>
                      </a:r>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a:txBody>
                  <a:tcPr marL="45720" marR="45720" anchor="ctr">
                    <a:solidFill>
                      <a:schemeClr val="bg1">
                        <a:lumMod val="5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alibri"/>
                          <a:ea typeface="+mn-ea"/>
                          <a:cs typeface="+mn-cs"/>
                        </a:rPr>
                        <a:t>(tonnes BC)</a:t>
                      </a:r>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a:txBody>
                  <a:tcPr marL="45720" marR="45720" anchor="ctr">
                    <a:solidFill>
                      <a:schemeClr val="bg1">
                        <a:lumMod val="5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a:t>
                      </a:r>
                      <a:r>
                        <a:rPr kumimoji="0" lang="en-US" sz="1400" b="0" i="0" u="none" strike="noStrike" kern="1200" cap="none" spc="0" normalizeH="0" baseline="0" noProof="0" dirty="0" err="1">
                          <a:ln>
                            <a:noFill/>
                          </a:ln>
                          <a:solidFill>
                            <a:prstClr val="white"/>
                          </a:solidFill>
                          <a:effectLst/>
                          <a:uLnTx/>
                          <a:uFillTx/>
                          <a:latin typeface="Calibri"/>
                          <a:ea typeface="+mn-ea"/>
                          <a:cs typeface="+mn-cs"/>
                        </a:rPr>
                        <a:t>tonnes</a:t>
                      </a:r>
                      <a:r>
                        <a:rPr kumimoji="0" lang="en-US" sz="1400" b="0" i="0" u="none" strike="noStrike" kern="1200" cap="none" spc="0" normalizeH="0" baseline="0" noProof="0" dirty="0">
                          <a:ln>
                            <a:noFill/>
                          </a:ln>
                          <a:solidFill>
                            <a:prstClr val="white"/>
                          </a:solidFill>
                          <a:effectLst/>
                          <a:uLnTx/>
                          <a:uFillTx/>
                          <a:latin typeface="Calibri"/>
                          <a:ea typeface="+mn-ea"/>
                          <a:cs typeface="+mn-cs"/>
                        </a:rPr>
                        <a:t> BC)</a:t>
                      </a:r>
                    </a:p>
                  </a:txBody>
                  <a:tcPr marL="45720" marR="45720" anchor="ctr">
                    <a:solidFill>
                      <a:schemeClr val="bg1">
                        <a:lumMod val="50000"/>
                      </a:schemeClr>
                    </a:solidFill>
                  </a:tcPr>
                </a:tc>
                <a:extLst>
                  <a:ext uri="{0D108BD9-81ED-4DB2-BD59-A6C34878D82A}">
                    <a16:rowId xmlns:a16="http://schemas.microsoft.com/office/drawing/2014/main" val="4021232739"/>
                  </a:ext>
                </a:extLst>
              </a:tr>
              <a:tr h="264857">
                <a:tc>
                  <a:txBody>
                    <a:bodyPr/>
                    <a:lstStyle/>
                    <a:p>
                      <a:pPr algn="l" fontAlgn="ctr"/>
                      <a:r>
                        <a:rPr lang="en-US" sz="1400" u="none" strike="noStrike" dirty="0">
                          <a:effectLst/>
                          <a:latin typeface="+mn-lt"/>
                        </a:rPr>
                        <a:t>1</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Bus (Heavy Duty) - India</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extLst>
                  <a:ext uri="{0D108BD9-81ED-4DB2-BD59-A6C34878D82A}">
                    <a16:rowId xmlns:a16="http://schemas.microsoft.com/office/drawing/2014/main" val="3660820000"/>
                  </a:ext>
                </a:extLst>
              </a:tr>
              <a:tr h="264857">
                <a:tc>
                  <a:txBody>
                    <a:bodyPr/>
                    <a:lstStyle/>
                    <a:p>
                      <a:pPr algn="l" fontAlgn="ctr"/>
                      <a:r>
                        <a:rPr lang="en-US" sz="1400" u="none" strike="noStrike" dirty="0">
                          <a:effectLst/>
                          <a:latin typeface="+mn-lt"/>
                        </a:rPr>
                        <a:t>2</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a:effectLst/>
                          <a:latin typeface="+mn-lt"/>
                        </a:rPr>
                        <a:t>Bus (Heavy Duty) - World</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0.06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0.58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2.03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4.68 </a:t>
                      </a:r>
                    </a:p>
                  </a:txBody>
                  <a:tcPr marL="9525" marR="9525" marT="9525" marB="0" anchor="b"/>
                </a:tc>
                <a:extLst>
                  <a:ext uri="{0D108BD9-81ED-4DB2-BD59-A6C34878D82A}">
                    <a16:rowId xmlns:a16="http://schemas.microsoft.com/office/drawing/2014/main" val="4100542656"/>
                  </a:ext>
                </a:extLst>
              </a:tr>
              <a:tr h="264857">
                <a:tc>
                  <a:txBody>
                    <a:bodyPr/>
                    <a:lstStyle/>
                    <a:p>
                      <a:pPr algn="l" fontAlgn="ctr"/>
                      <a:r>
                        <a:rPr lang="en-US" sz="1400" u="none" strike="noStrike">
                          <a:effectLst/>
                          <a:latin typeface="+mn-lt"/>
                        </a:rPr>
                        <a:t>3</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Scooter - India</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0.00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0.01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0.02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0.07 </a:t>
                      </a:r>
                    </a:p>
                  </a:txBody>
                  <a:tcPr marL="9525" marR="9525" marT="9525" marB="0" anchor="b"/>
                </a:tc>
                <a:extLst>
                  <a:ext uri="{0D108BD9-81ED-4DB2-BD59-A6C34878D82A}">
                    <a16:rowId xmlns:a16="http://schemas.microsoft.com/office/drawing/2014/main" val="984546407"/>
                  </a:ext>
                </a:extLst>
              </a:tr>
              <a:tr h="264857">
                <a:tc>
                  <a:txBody>
                    <a:bodyPr/>
                    <a:lstStyle/>
                    <a:p>
                      <a:pPr algn="l" fontAlgn="ctr"/>
                      <a:r>
                        <a:rPr lang="en-US" sz="1400" u="none" strike="noStrike" dirty="0">
                          <a:effectLst/>
                          <a:latin typeface="+mn-lt"/>
                        </a:rPr>
                        <a:t>4</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a:effectLst/>
                          <a:latin typeface="+mn-lt"/>
                        </a:rPr>
                        <a:t>Scooter - World</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0.03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0.12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0.27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0.57 </a:t>
                      </a:r>
                    </a:p>
                  </a:txBody>
                  <a:tcPr marL="9525" marR="9525" marT="9525" marB="0" anchor="b"/>
                </a:tc>
                <a:extLst>
                  <a:ext uri="{0D108BD9-81ED-4DB2-BD59-A6C34878D82A}">
                    <a16:rowId xmlns:a16="http://schemas.microsoft.com/office/drawing/2014/main" val="670472513"/>
                  </a:ext>
                </a:extLst>
              </a:tr>
              <a:tr h="264857">
                <a:tc>
                  <a:txBody>
                    <a:bodyPr/>
                    <a:lstStyle/>
                    <a:p>
                      <a:pPr algn="l" fontAlgn="ctr"/>
                      <a:r>
                        <a:rPr lang="en-US" sz="1400" u="none" strike="noStrike" dirty="0">
                          <a:effectLst/>
                          <a:latin typeface="+mn-lt"/>
                        </a:rPr>
                        <a:t>5</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a:effectLst/>
                          <a:latin typeface="+mn-lt"/>
                        </a:rPr>
                        <a:t>Three Wheeler (Freight) - India</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0.14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0.53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2.18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4.39 </a:t>
                      </a:r>
                    </a:p>
                  </a:txBody>
                  <a:tcPr marL="9525" marR="9525" marT="9525" marB="0" anchor="b"/>
                </a:tc>
                <a:extLst>
                  <a:ext uri="{0D108BD9-81ED-4DB2-BD59-A6C34878D82A}">
                    <a16:rowId xmlns:a16="http://schemas.microsoft.com/office/drawing/2014/main" val="2382324759"/>
                  </a:ext>
                </a:extLst>
              </a:tr>
              <a:tr h="264857">
                <a:tc>
                  <a:txBody>
                    <a:bodyPr/>
                    <a:lstStyle/>
                    <a:p>
                      <a:pPr algn="l" fontAlgn="ctr"/>
                      <a:r>
                        <a:rPr lang="en-US" sz="1400" u="none" strike="noStrike" dirty="0">
                          <a:effectLst/>
                          <a:latin typeface="+mn-lt"/>
                        </a:rPr>
                        <a:t>6</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a:effectLst/>
                          <a:latin typeface="+mn-lt"/>
                        </a:rPr>
                        <a:t>Three Wheeler (Freight) - World</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extLst>
                  <a:ext uri="{0D108BD9-81ED-4DB2-BD59-A6C34878D82A}">
                    <a16:rowId xmlns:a16="http://schemas.microsoft.com/office/drawing/2014/main" val="2050292199"/>
                  </a:ext>
                </a:extLst>
              </a:tr>
              <a:tr h="264857">
                <a:tc>
                  <a:txBody>
                    <a:bodyPr/>
                    <a:lstStyle/>
                    <a:p>
                      <a:pPr algn="l" fontAlgn="ctr"/>
                      <a:r>
                        <a:rPr lang="en-US" sz="1400" u="none" strike="noStrike" dirty="0">
                          <a:effectLst/>
                          <a:latin typeface="+mn-lt"/>
                        </a:rPr>
                        <a:t>7</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a:effectLst/>
                          <a:latin typeface="+mn-lt"/>
                        </a:rPr>
                        <a:t>Three Wheeler (Passenger) - India</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0.03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0.33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1.42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3.17 </a:t>
                      </a:r>
                    </a:p>
                  </a:txBody>
                  <a:tcPr marL="9525" marR="9525" marT="9525" marB="0" anchor="b"/>
                </a:tc>
                <a:extLst>
                  <a:ext uri="{0D108BD9-81ED-4DB2-BD59-A6C34878D82A}">
                    <a16:rowId xmlns:a16="http://schemas.microsoft.com/office/drawing/2014/main" val="2591025395"/>
                  </a:ext>
                </a:extLst>
              </a:tr>
              <a:tr h="264857">
                <a:tc>
                  <a:txBody>
                    <a:bodyPr/>
                    <a:lstStyle/>
                    <a:p>
                      <a:pPr algn="l" fontAlgn="ctr"/>
                      <a:r>
                        <a:rPr lang="en-US" sz="1400" u="none" strike="noStrike" dirty="0">
                          <a:effectLst/>
                          <a:latin typeface="+mn-lt"/>
                        </a:rPr>
                        <a:t>8</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a:effectLst/>
                          <a:latin typeface="+mn-lt"/>
                        </a:rPr>
                        <a:t>Three Wheeler (Passenger) - World</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0.00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0.01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0.02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0.05 </a:t>
                      </a:r>
                    </a:p>
                  </a:txBody>
                  <a:tcPr marL="9525" marR="9525" marT="9525" marB="0" anchor="b"/>
                </a:tc>
                <a:extLst>
                  <a:ext uri="{0D108BD9-81ED-4DB2-BD59-A6C34878D82A}">
                    <a16:rowId xmlns:a16="http://schemas.microsoft.com/office/drawing/2014/main" val="3005074963"/>
                  </a:ext>
                </a:extLst>
              </a:tr>
              <a:tr h="264857">
                <a:tc>
                  <a:txBody>
                    <a:bodyPr/>
                    <a:lstStyle/>
                    <a:p>
                      <a:pPr algn="l" fontAlgn="ctr"/>
                      <a:r>
                        <a:rPr lang="en-US" sz="1400" u="none" strike="noStrike" dirty="0">
                          <a:effectLst/>
                          <a:latin typeface="+mn-lt"/>
                        </a:rPr>
                        <a:t>9</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a:effectLst/>
                          <a:latin typeface="+mn-lt"/>
                        </a:rPr>
                        <a:t>Truck (Light Duty) - India</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0.11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1.20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3.28 </a:t>
                      </a:r>
                    </a:p>
                  </a:txBody>
                  <a:tcPr marL="9525" marR="9525" marT="9525" marB="0" anchor="b"/>
                </a:tc>
                <a:extLst>
                  <a:ext uri="{0D108BD9-81ED-4DB2-BD59-A6C34878D82A}">
                    <a16:rowId xmlns:a16="http://schemas.microsoft.com/office/drawing/2014/main" val="2431930686"/>
                  </a:ext>
                </a:extLst>
              </a:tr>
              <a:tr h="264857">
                <a:tc>
                  <a:txBody>
                    <a:bodyPr/>
                    <a:lstStyle/>
                    <a:p>
                      <a:pPr algn="l" fontAlgn="ctr"/>
                      <a:r>
                        <a:rPr lang="en-US" sz="1400" u="none" strike="noStrike" dirty="0">
                          <a:effectLst/>
                          <a:latin typeface="+mn-lt"/>
                        </a:rPr>
                        <a:t>10</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a:effectLst/>
                          <a:latin typeface="+mn-lt"/>
                        </a:rPr>
                        <a:t>Truck (Light Duty) - World</a:t>
                      </a:r>
                      <a:endParaRPr lang="en-US" sz="1400" b="0" i="0" u="none" strike="noStrike">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0.71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2.13 </a:t>
                      </a:r>
                    </a:p>
                  </a:txBody>
                  <a:tcPr marL="9525" marR="9525" marT="9525" marB="0" anchor="b"/>
                </a:tc>
                <a:tc>
                  <a:txBody>
                    <a:bodyPr/>
                    <a:lstStyle/>
                    <a:p>
                      <a:pPr algn="l" fontAlgn="b"/>
                      <a:r>
                        <a:rPr lang="en-US" sz="1400" b="0" i="0" u="none" strike="noStrike">
                          <a:solidFill>
                            <a:srgbClr val="000000"/>
                          </a:solidFill>
                          <a:effectLst/>
                          <a:latin typeface="Calibri" panose="020F0502020204030204" pitchFamily="34" charset="0"/>
                        </a:rPr>
                        <a:t>    4.27 </a:t>
                      </a:r>
                    </a:p>
                  </a:txBody>
                  <a:tcPr marL="9525" marR="9525" marT="9525" marB="0" anchor="b"/>
                </a:tc>
                <a:extLst>
                  <a:ext uri="{0D108BD9-81ED-4DB2-BD59-A6C34878D82A}">
                    <a16:rowId xmlns:a16="http://schemas.microsoft.com/office/drawing/2014/main" val="1417059084"/>
                  </a:ext>
                </a:extLst>
              </a:tr>
              <a:tr h="264857">
                <a:tc gridSpan="2">
                  <a:txBody>
                    <a:bodyPr/>
                    <a:lstStyle/>
                    <a:p>
                      <a:pPr algn="l" fontAlgn="ctr"/>
                      <a:r>
                        <a:rPr lang="en-US" sz="1400" u="none" strike="noStrike" dirty="0">
                          <a:effectLst/>
                          <a:latin typeface="+mn-lt"/>
                        </a:rPr>
                        <a:t>Total</a:t>
                      </a:r>
                    </a:p>
                  </a:txBody>
                  <a:tcPr marL="45720" marR="45720" anchor="ctr"/>
                </a:tc>
                <a:tc hMerge="1">
                  <a:txBody>
                    <a:bodyPr/>
                    <a:lstStyle/>
                    <a:p>
                      <a:pPr algn="l" fontAlgn="ctr"/>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45720" marR="45720" anchor="ctr"/>
                </a:tc>
                <a:tc>
                  <a:txBody>
                    <a:bodyPr/>
                    <a:lstStyle/>
                    <a:p>
                      <a:pPr algn="l" fontAlgn="b"/>
                      <a:r>
                        <a:rPr lang="en-US" sz="1600" b="1" i="0" u="none" strike="noStrike" dirty="0">
                          <a:solidFill>
                            <a:srgbClr val="000000"/>
                          </a:solidFill>
                          <a:effectLst/>
                          <a:latin typeface="Calibri" panose="020F0502020204030204" pitchFamily="34" charset="0"/>
                        </a:rPr>
                        <a:t>    0.26 </a:t>
                      </a:r>
                    </a:p>
                  </a:txBody>
                  <a:tcPr marL="9525" marR="9525" marT="9525" marB="0" anchor="b"/>
                </a:tc>
                <a:tc>
                  <a:txBody>
                    <a:bodyPr/>
                    <a:lstStyle/>
                    <a:p>
                      <a:pPr algn="l" fontAlgn="b"/>
                      <a:r>
                        <a:rPr lang="en-US" sz="1600" b="1" i="0" u="none" strike="noStrike" dirty="0">
                          <a:solidFill>
                            <a:srgbClr val="000000"/>
                          </a:solidFill>
                          <a:effectLst/>
                          <a:latin typeface="Calibri" panose="020F0502020204030204" pitchFamily="34" charset="0"/>
                        </a:rPr>
                        <a:t>    2.38 </a:t>
                      </a:r>
                    </a:p>
                  </a:txBody>
                  <a:tcPr marL="9525" marR="9525" marT="9525" marB="0" anchor="b"/>
                </a:tc>
                <a:tc>
                  <a:txBody>
                    <a:bodyPr/>
                    <a:lstStyle/>
                    <a:p>
                      <a:pPr algn="l" fontAlgn="b"/>
                      <a:r>
                        <a:rPr lang="en-US" sz="1600" b="1" i="0" u="none" strike="noStrike" dirty="0">
                          <a:solidFill>
                            <a:srgbClr val="000000"/>
                          </a:solidFill>
                          <a:effectLst/>
                          <a:latin typeface="Calibri" panose="020F0502020204030204" pitchFamily="34" charset="0"/>
                        </a:rPr>
                        <a:t>    9.27 </a:t>
                      </a:r>
                    </a:p>
                  </a:txBody>
                  <a:tcPr marL="9525" marR="9525" marT="9525" marB="0" anchor="b"/>
                </a:tc>
                <a:tc>
                  <a:txBody>
                    <a:bodyPr/>
                    <a:lstStyle/>
                    <a:p>
                      <a:pPr algn="l" fontAlgn="b"/>
                      <a:r>
                        <a:rPr lang="en-US" sz="1600" b="1" i="0" u="none" strike="noStrike">
                          <a:solidFill>
                            <a:srgbClr val="000000"/>
                          </a:solidFill>
                          <a:effectLst/>
                          <a:latin typeface="Calibri" panose="020F0502020204030204" pitchFamily="34" charset="0"/>
                        </a:rPr>
                        <a:t>  20.48 </a:t>
                      </a:r>
                    </a:p>
                  </a:txBody>
                  <a:tcPr marL="9525" marR="9525" marT="9525" marB="0" anchor="b"/>
                </a:tc>
                <a:extLst>
                  <a:ext uri="{0D108BD9-81ED-4DB2-BD59-A6C34878D82A}">
                    <a16:rowId xmlns:a16="http://schemas.microsoft.com/office/drawing/2014/main" val="3509792435"/>
                  </a:ext>
                </a:extLst>
              </a:tr>
              <a:tr h="264857">
                <a:tc gridSpan="2">
                  <a:txBody>
                    <a:bodyPr/>
                    <a:lstStyle/>
                    <a:p>
                      <a:pPr algn="l" fontAlgn="ctr"/>
                      <a:r>
                        <a:rPr lang="en-US" sz="1400" u="none" strike="noStrike" dirty="0">
                          <a:effectLst/>
                          <a:latin typeface="+mn-lt"/>
                        </a:rPr>
                        <a:t>Cumulative</a:t>
                      </a:r>
                    </a:p>
                  </a:txBody>
                  <a:tcPr marL="45720" marR="45720" anchor="ctr"/>
                </a:tc>
                <a:tc hMerge="1">
                  <a:txBody>
                    <a:bodyPr/>
                    <a:lstStyle/>
                    <a:p>
                      <a:pPr algn="l" fontAlgn="ctr"/>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45720" marR="45720" anchor="ctr"/>
                </a:tc>
                <a:tc>
                  <a:txBody>
                    <a:bodyPr/>
                    <a:lstStyle/>
                    <a:p>
                      <a:pPr algn="l" fontAlgn="b"/>
                      <a:r>
                        <a:rPr lang="en-US" sz="1600" b="1" i="0" u="none" strike="noStrike">
                          <a:solidFill>
                            <a:srgbClr val="000000"/>
                          </a:solidFill>
                          <a:effectLst/>
                          <a:latin typeface="Calibri" panose="020F0502020204030204" pitchFamily="34" charset="0"/>
                        </a:rPr>
                        <a:t>    0.26 </a:t>
                      </a:r>
                    </a:p>
                  </a:txBody>
                  <a:tcPr marL="9525" marR="9525" marT="9525" marB="0" anchor="b">
                    <a:solidFill>
                      <a:schemeClr val="accent3"/>
                    </a:solidFill>
                  </a:tcPr>
                </a:tc>
                <a:tc>
                  <a:txBody>
                    <a:bodyPr/>
                    <a:lstStyle/>
                    <a:p>
                      <a:pPr algn="l" fontAlgn="b"/>
                      <a:r>
                        <a:rPr lang="en-US" sz="1600" b="1" i="0" u="none" strike="noStrike">
                          <a:solidFill>
                            <a:srgbClr val="000000"/>
                          </a:solidFill>
                          <a:effectLst/>
                          <a:latin typeface="Calibri" panose="020F0502020204030204" pitchFamily="34" charset="0"/>
                        </a:rPr>
                        <a:t>    2.64 </a:t>
                      </a:r>
                    </a:p>
                  </a:txBody>
                  <a:tcPr marL="9525" marR="9525" marT="9525" marB="0" anchor="b">
                    <a:solidFill>
                      <a:schemeClr val="accent3"/>
                    </a:solidFill>
                  </a:tcPr>
                </a:tc>
                <a:tc>
                  <a:txBody>
                    <a:bodyPr/>
                    <a:lstStyle/>
                    <a:p>
                      <a:pPr algn="l" fontAlgn="b"/>
                      <a:r>
                        <a:rPr lang="en-US" sz="1600" b="1" i="0" u="none" strike="noStrike" dirty="0">
                          <a:solidFill>
                            <a:srgbClr val="000000"/>
                          </a:solidFill>
                          <a:effectLst/>
                          <a:latin typeface="Calibri" panose="020F0502020204030204" pitchFamily="34" charset="0"/>
                        </a:rPr>
                        <a:t>  11.91 </a:t>
                      </a:r>
                    </a:p>
                  </a:txBody>
                  <a:tcPr marL="9525" marR="9525" marT="9525" marB="0" anchor="b">
                    <a:solidFill>
                      <a:schemeClr val="accent3"/>
                    </a:solidFill>
                  </a:tcPr>
                </a:tc>
                <a:tc>
                  <a:txBody>
                    <a:bodyPr/>
                    <a:lstStyle/>
                    <a:p>
                      <a:pPr algn="l" fontAlgn="b"/>
                      <a:r>
                        <a:rPr lang="en-US" sz="1600" b="1" i="0" u="none" strike="noStrike" dirty="0">
                          <a:solidFill>
                            <a:srgbClr val="000000"/>
                          </a:solidFill>
                          <a:effectLst/>
                          <a:latin typeface="Calibri" panose="020F0502020204030204" pitchFamily="34" charset="0"/>
                        </a:rPr>
                        <a:t>  32.39 </a:t>
                      </a:r>
                    </a:p>
                  </a:txBody>
                  <a:tcPr marL="9525" marR="9525" marT="9525" marB="0" anchor="b">
                    <a:solidFill>
                      <a:schemeClr val="accent3"/>
                    </a:solidFill>
                  </a:tcPr>
                </a:tc>
                <a:extLst>
                  <a:ext uri="{0D108BD9-81ED-4DB2-BD59-A6C34878D82A}">
                    <a16:rowId xmlns:a16="http://schemas.microsoft.com/office/drawing/2014/main" val="3261789003"/>
                  </a:ext>
                </a:extLst>
              </a:tr>
            </a:tbl>
          </a:graphicData>
        </a:graphic>
      </p:graphicFrame>
    </p:spTree>
    <p:extLst>
      <p:ext uri="{BB962C8B-B14F-4D97-AF65-F5344CB8AC3E}">
        <p14:creationId xmlns:p14="http://schemas.microsoft.com/office/powerpoint/2010/main" val="3877501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166249-700B-403B-8873-E0B24B341A73}"/>
              </a:ext>
            </a:extLst>
          </p:cNvPr>
          <p:cNvSpPr>
            <a:spLocks noGrp="1"/>
          </p:cNvSpPr>
          <p:nvPr>
            <p:ph type="sldNum" sz="quarter" idx="12"/>
          </p:nvPr>
        </p:nvSpPr>
        <p:spPr/>
        <p:txBody>
          <a:bodyPr/>
          <a:lstStyle/>
          <a:p>
            <a:fld id="{B6F15528-21DE-4FAA-801E-634DDDAF4B2B}" type="slidenum">
              <a:rPr lang="en-US" smtClean="0">
                <a:latin typeface="+mj-lt"/>
              </a:rPr>
              <a:pPr/>
              <a:t>21</a:t>
            </a:fld>
            <a:endParaRPr lang="en-US">
              <a:latin typeface="+mj-lt"/>
            </a:endParaRPr>
          </a:p>
        </p:txBody>
      </p:sp>
      <p:sp>
        <p:nvSpPr>
          <p:cNvPr id="6" name="Title 5"/>
          <p:cNvSpPr>
            <a:spLocks noGrp="1"/>
          </p:cNvSpPr>
          <p:nvPr>
            <p:ph type="ctrTitle"/>
          </p:nvPr>
        </p:nvSpPr>
        <p:spPr/>
        <p:txBody>
          <a:bodyPr/>
          <a:lstStyle/>
          <a:p>
            <a:r>
              <a:rPr lang="en-IN" dirty="0"/>
              <a:t>Context 2 – NOx Mitigation</a:t>
            </a:r>
          </a:p>
        </p:txBody>
      </p:sp>
      <p:sp>
        <p:nvSpPr>
          <p:cNvPr id="5" name="Rectangle 4">
            <a:extLst>
              <a:ext uri="{FF2B5EF4-FFF2-40B4-BE49-F238E27FC236}">
                <a16:creationId xmlns:a16="http://schemas.microsoft.com/office/drawing/2014/main" id="{BC54DB60-0B67-4FC6-8C91-B63EC80AB1B0}"/>
              </a:ext>
            </a:extLst>
          </p:cNvPr>
          <p:cNvSpPr/>
          <p:nvPr/>
        </p:nvSpPr>
        <p:spPr>
          <a:xfrm>
            <a:off x="31440" y="1080449"/>
            <a:ext cx="9081120" cy="369332"/>
          </a:xfrm>
          <a:prstGeom prst="rect">
            <a:avLst/>
          </a:prstGeom>
        </p:spPr>
        <p:txBody>
          <a:bodyPr wrap="square">
            <a:spAutoFit/>
          </a:bodyPr>
          <a:lstStyle/>
          <a:p>
            <a:pPr algn="ctr"/>
            <a:r>
              <a:rPr lang="en-IN" dirty="0"/>
              <a:t>Context 2: NOx Mitigation – by 2025</a:t>
            </a:r>
          </a:p>
        </p:txBody>
      </p:sp>
      <p:sp>
        <p:nvSpPr>
          <p:cNvPr id="2" name="TextBox 1">
            <a:extLst>
              <a:ext uri="{FF2B5EF4-FFF2-40B4-BE49-F238E27FC236}">
                <a16:creationId xmlns:a16="http://schemas.microsoft.com/office/drawing/2014/main" id="{400D32A3-DB74-46C9-A17F-0C73AFFFA7DE}"/>
              </a:ext>
            </a:extLst>
          </p:cNvPr>
          <p:cNvSpPr txBox="1"/>
          <p:nvPr/>
        </p:nvSpPr>
        <p:spPr>
          <a:xfrm>
            <a:off x="348775" y="1672998"/>
            <a:ext cx="8446449" cy="3108543"/>
          </a:xfrm>
          <a:prstGeom prst="rect">
            <a:avLst/>
          </a:prstGeom>
          <a:solidFill>
            <a:srgbClr val="D9F5FF"/>
          </a:solidFill>
        </p:spPr>
        <p:txBody>
          <a:bodyPr wrap="square" rtlCol="0">
            <a:spAutoFit/>
          </a:bodyPr>
          <a:lstStyle/>
          <a:p>
            <a:r>
              <a:rPr lang="en-IN" sz="2800" dirty="0">
                <a:solidFill>
                  <a:schemeClr val="bg1">
                    <a:lumMod val="50000"/>
                  </a:schemeClr>
                </a:solidFill>
              </a:rPr>
              <a:t>50% Renewables ~ adds 3 Tonnes Black Carbon benefit</a:t>
            </a:r>
          </a:p>
          <a:p>
            <a:endParaRPr lang="en-IN" sz="2800" dirty="0">
              <a:solidFill>
                <a:schemeClr val="bg1">
                  <a:lumMod val="50000"/>
                </a:schemeClr>
              </a:solidFill>
            </a:endParaRPr>
          </a:p>
          <a:p>
            <a:r>
              <a:rPr lang="en-IN" sz="2800" dirty="0">
                <a:solidFill>
                  <a:schemeClr val="bg1">
                    <a:lumMod val="50000"/>
                  </a:schemeClr>
                </a:solidFill>
              </a:rPr>
              <a:t>Sun Mobility’s GHG Mitigation with BAU Grid ~ </a:t>
            </a:r>
          </a:p>
          <a:p>
            <a:r>
              <a:rPr lang="en-IN" sz="2800" dirty="0">
                <a:solidFill>
                  <a:schemeClr val="bg1">
                    <a:lumMod val="50000"/>
                  </a:schemeClr>
                </a:solidFill>
              </a:rPr>
              <a:t>29.4 Tonnes Black Carbon</a:t>
            </a:r>
          </a:p>
          <a:p>
            <a:endParaRPr lang="en-IN" sz="2800" dirty="0">
              <a:solidFill>
                <a:schemeClr val="bg1">
                  <a:lumMod val="50000"/>
                </a:schemeClr>
              </a:solidFill>
            </a:endParaRPr>
          </a:p>
          <a:p>
            <a:r>
              <a:rPr lang="en-IN" sz="2800" dirty="0">
                <a:solidFill>
                  <a:schemeClr val="bg1">
                    <a:lumMod val="50000"/>
                  </a:schemeClr>
                </a:solidFill>
              </a:rPr>
              <a:t>Sun Mobility’s GHG Mitigation with 50% Renewables ~ </a:t>
            </a:r>
          </a:p>
          <a:p>
            <a:r>
              <a:rPr lang="en-IN" sz="2800" dirty="0">
                <a:solidFill>
                  <a:schemeClr val="bg1">
                    <a:lumMod val="50000"/>
                  </a:schemeClr>
                </a:solidFill>
              </a:rPr>
              <a:t>32.4 Black Carbon</a:t>
            </a:r>
          </a:p>
        </p:txBody>
      </p:sp>
    </p:spTree>
    <p:extLst>
      <p:ext uri="{BB962C8B-B14F-4D97-AF65-F5344CB8AC3E}">
        <p14:creationId xmlns:p14="http://schemas.microsoft.com/office/powerpoint/2010/main" val="169327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166249-700B-403B-8873-E0B24B341A73}"/>
              </a:ext>
            </a:extLst>
          </p:cNvPr>
          <p:cNvSpPr>
            <a:spLocks noGrp="1"/>
          </p:cNvSpPr>
          <p:nvPr>
            <p:ph type="sldNum" sz="quarter" idx="12"/>
          </p:nvPr>
        </p:nvSpPr>
        <p:spPr/>
        <p:txBody>
          <a:bodyPr/>
          <a:lstStyle/>
          <a:p>
            <a:fld id="{B6F15528-21DE-4FAA-801E-634DDDAF4B2B}" type="slidenum">
              <a:rPr lang="en-US" smtClean="0">
                <a:latin typeface="+mj-lt"/>
              </a:rPr>
              <a:pPr/>
              <a:t>22</a:t>
            </a:fld>
            <a:endParaRPr lang="en-US">
              <a:latin typeface="+mj-lt"/>
            </a:endParaRPr>
          </a:p>
        </p:txBody>
      </p:sp>
      <p:sp>
        <p:nvSpPr>
          <p:cNvPr id="6" name="Title 5"/>
          <p:cNvSpPr>
            <a:spLocks noGrp="1"/>
          </p:cNvSpPr>
          <p:nvPr>
            <p:ph type="ctrTitle"/>
          </p:nvPr>
        </p:nvSpPr>
        <p:spPr/>
        <p:txBody>
          <a:bodyPr/>
          <a:lstStyle/>
          <a:p>
            <a:r>
              <a:rPr lang="en-IN" dirty="0"/>
              <a:t>Chart 5 – Black Carbon Mitigation</a:t>
            </a:r>
          </a:p>
        </p:txBody>
      </p:sp>
      <p:sp>
        <p:nvSpPr>
          <p:cNvPr id="5" name="Rectangle 4">
            <a:extLst>
              <a:ext uri="{FF2B5EF4-FFF2-40B4-BE49-F238E27FC236}">
                <a16:creationId xmlns:a16="http://schemas.microsoft.com/office/drawing/2014/main" id="{BC54DB60-0B67-4FC6-8C91-B63EC80AB1B0}"/>
              </a:ext>
            </a:extLst>
          </p:cNvPr>
          <p:cNvSpPr/>
          <p:nvPr/>
        </p:nvSpPr>
        <p:spPr>
          <a:xfrm>
            <a:off x="31440" y="1015217"/>
            <a:ext cx="9081120" cy="369332"/>
          </a:xfrm>
          <a:prstGeom prst="rect">
            <a:avLst/>
          </a:prstGeom>
        </p:spPr>
        <p:txBody>
          <a:bodyPr wrap="square">
            <a:spAutoFit/>
          </a:bodyPr>
          <a:lstStyle/>
          <a:p>
            <a:pPr algn="ctr"/>
            <a:r>
              <a:rPr lang="en-IN" dirty="0"/>
              <a:t>Chart 5: % Contribution to BC Mitigation – in 2025 (BAU Renewables)</a:t>
            </a:r>
          </a:p>
        </p:txBody>
      </p:sp>
      <p:graphicFrame>
        <p:nvGraphicFramePr>
          <p:cNvPr id="7" name="Chart 6">
            <a:extLst>
              <a:ext uri="{FF2B5EF4-FFF2-40B4-BE49-F238E27FC236}">
                <a16:creationId xmlns:a16="http://schemas.microsoft.com/office/drawing/2014/main" id="{281F1D9B-8019-4AB2-8F6D-DDD0E5BB8F7B}"/>
              </a:ext>
            </a:extLst>
          </p:cNvPr>
          <p:cNvGraphicFramePr>
            <a:graphicFrameLocks noGrp="1"/>
          </p:cNvGraphicFramePr>
          <p:nvPr>
            <p:extLst>
              <p:ext uri="{D42A27DB-BD31-4B8C-83A1-F6EECF244321}">
                <p14:modId xmlns:p14="http://schemas.microsoft.com/office/powerpoint/2010/main" val="2332248461"/>
              </p:ext>
            </p:extLst>
          </p:nvPr>
        </p:nvGraphicFramePr>
        <p:xfrm>
          <a:off x="1273038" y="1542534"/>
          <a:ext cx="6597924" cy="47824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17220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166249-700B-403B-8873-E0B24B341A73}"/>
              </a:ext>
            </a:extLst>
          </p:cNvPr>
          <p:cNvSpPr>
            <a:spLocks noGrp="1"/>
          </p:cNvSpPr>
          <p:nvPr>
            <p:ph type="sldNum" sz="quarter" idx="12"/>
          </p:nvPr>
        </p:nvSpPr>
        <p:spPr/>
        <p:txBody>
          <a:bodyPr/>
          <a:lstStyle/>
          <a:p>
            <a:fld id="{B6F15528-21DE-4FAA-801E-634DDDAF4B2B}" type="slidenum">
              <a:rPr lang="en-US" smtClean="0">
                <a:latin typeface="+mj-lt"/>
              </a:rPr>
              <a:pPr/>
              <a:t>23</a:t>
            </a:fld>
            <a:endParaRPr lang="en-US">
              <a:latin typeface="+mj-lt"/>
            </a:endParaRPr>
          </a:p>
        </p:txBody>
      </p:sp>
      <p:sp>
        <p:nvSpPr>
          <p:cNvPr id="6" name="Title 5"/>
          <p:cNvSpPr>
            <a:spLocks noGrp="1"/>
          </p:cNvSpPr>
          <p:nvPr>
            <p:ph type="ctrTitle"/>
          </p:nvPr>
        </p:nvSpPr>
        <p:spPr/>
        <p:txBody>
          <a:bodyPr/>
          <a:lstStyle/>
          <a:p>
            <a:r>
              <a:rPr lang="en-IN" dirty="0"/>
              <a:t>Chart 6 – Black Carbon Mitigation</a:t>
            </a:r>
          </a:p>
        </p:txBody>
      </p:sp>
      <p:sp>
        <p:nvSpPr>
          <p:cNvPr id="5" name="Rectangle 4">
            <a:extLst>
              <a:ext uri="{FF2B5EF4-FFF2-40B4-BE49-F238E27FC236}">
                <a16:creationId xmlns:a16="http://schemas.microsoft.com/office/drawing/2014/main" id="{BC54DB60-0B67-4FC6-8C91-B63EC80AB1B0}"/>
              </a:ext>
            </a:extLst>
          </p:cNvPr>
          <p:cNvSpPr/>
          <p:nvPr/>
        </p:nvSpPr>
        <p:spPr>
          <a:xfrm>
            <a:off x="31440" y="1015217"/>
            <a:ext cx="9081120" cy="369332"/>
          </a:xfrm>
          <a:prstGeom prst="rect">
            <a:avLst/>
          </a:prstGeom>
        </p:spPr>
        <p:txBody>
          <a:bodyPr wrap="square">
            <a:spAutoFit/>
          </a:bodyPr>
          <a:lstStyle/>
          <a:p>
            <a:pPr algn="ctr"/>
            <a:r>
              <a:rPr lang="en-IN" dirty="0"/>
              <a:t>Chart 6: % Contribution to BC Mitigation – in 2025 (BAU Renewables)</a:t>
            </a:r>
          </a:p>
        </p:txBody>
      </p:sp>
      <p:graphicFrame>
        <p:nvGraphicFramePr>
          <p:cNvPr id="8" name="Chart 7">
            <a:extLst>
              <a:ext uri="{FF2B5EF4-FFF2-40B4-BE49-F238E27FC236}">
                <a16:creationId xmlns:a16="http://schemas.microsoft.com/office/drawing/2014/main" id="{281F1D9B-8019-4AB2-8F6D-DDD0E5BB8F7B}"/>
              </a:ext>
            </a:extLst>
          </p:cNvPr>
          <p:cNvGraphicFramePr>
            <a:graphicFrameLocks noGrp="1"/>
          </p:cNvGraphicFramePr>
          <p:nvPr>
            <p:extLst>
              <p:ext uri="{D42A27DB-BD31-4B8C-83A1-F6EECF244321}">
                <p14:modId xmlns:p14="http://schemas.microsoft.com/office/powerpoint/2010/main" val="775286905"/>
              </p:ext>
            </p:extLst>
          </p:nvPr>
        </p:nvGraphicFramePr>
        <p:xfrm>
          <a:off x="1185976" y="1416115"/>
          <a:ext cx="6772047" cy="49086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57200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166249-700B-403B-8873-E0B24B341A73}"/>
              </a:ext>
            </a:extLst>
          </p:cNvPr>
          <p:cNvSpPr>
            <a:spLocks noGrp="1"/>
          </p:cNvSpPr>
          <p:nvPr>
            <p:ph type="sldNum" sz="quarter" idx="12"/>
          </p:nvPr>
        </p:nvSpPr>
        <p:spPr/>
        <p:txBody>
          <a:bodyPr/>
          <a:lstStyle/>
          <a:p>
            <a:fld id="{B6F15528-21DE-4FAA-801E-634DDDAF4B2B}" type="slidenum">
              <a:rPr lang="en-US" smtClean="0">
                <a:latin typeface="+mj-lt"/>
              </a:rPr>
              <a:pPr/>
              <a:t>24</a:t>
            </a:fld>
            <a:endParaRPr lang="en-US">
              <a:latin typeface="+mj-lt"/>
            </a:endParaRPr>
          </a:p>
        </p:txBody>
      </p:sp>
      <p:sp>
        <p:nvSpPr>
          <p:cNvPr id="6" name="Title 5"/>
          <p:cNvSpPr>
            <a:spLocks noGrp="1"/>
          </p:cNvSpPr>
          <p:nvPr>
            <p:ph type="ctrTitle"/>
          </p:nvPr>
        </p:nvSpPr>
        <p:spPr/>
        <p:txBody>
          <a:bodyPr>
            <a:normAutofit/>
          </a:bodyPr>
          <a:lstStyle/>
          <a:p>
            <a:r>
              <a:rPr lang="en-IN" sz="3200" dirty="0"/>
              <a:t>Context 4 – Economic Impact – EC1 (GRI)</a:t>
            </a:r>
          </a:p>
        </p:txBody>
      </p:sp>
      <p:graphicFrame>
        <p:nvGraphicFramePr>
          <p:cNvPr id="3" name="Table 2">
            <a:extLst>
              <a:ext uri="{FF2B5EF4-FFF2-40B4-BE49-F238E27FC236}">
                <a16:creationId xmlns:a16="http://schemas.microsoft.com/office/drawing/2014/main" id="{D5D38EA4-468C-4892-A484-F6A72AA70A44}"/>
              </a:ext>
            </a:extLst>
          </p:cNvPr>
          <p:cNvGraphicFramePr>
            <a:graphicFrameLocks noGrp="1"/>
          </p:cNvGraphicFramePr>
          <p:nvPr>
            <p:extLst>
              <p:ext uri="{D42A27DB-BD31-4B8C-83A1-F6EECF244321}">
                <p14:modId xmlns:p14="http://schemas.microsoft.com/office/powerpoint/2010/main" val="2534881011"/>
              </p:ext>
            </p:extLst>
          </p:nvPr>
        </p:nvGraphicFramePr>
        <p:xfrm>
          <a:off x="1183330" y="1701791"/>
          <a:ext cx="6777340" cy="3810000"/>
        </p:xfrm>
        <a:graphic>
          <a:graphicData uri="http://schemas.openxmlformats.org/drawingml/2006/table">
            <a:tbl>
              <a:tblPr firstRow="1" firstCol="1" bandRow="1">
                <a:tableStyleId>{7DF18680-E054-41AD-8BC1-D1AEF772440D}</a:tableStyleId>
              </a:tblPr>
              <a:tblGrid>
                <a:gridCol w="1533710">
                  <a:extLst>
                    <a:ext uri="{9D8B030D-6E8A-4147-A177-3AD203B41FA5}">
                      <a16:colId xmlns:a16="http://schemas.microsoft.com/office/drawing/2014/main" val="213874743"/>
                    </a:ext>
                  </a:extLst>
                </a:gridCol>
                <a:gridCol w="766855">
                  <a:extLst>
                    <a:ext uri="{9D8B030D-6E8A-4147-A177-3AD203B41FA5}">
                      <a16:colId xmlns:a16="http://schemas.microsoft.com/office/drawing/2014/main" val="2814873861"/>
                    </a:ext>
                  </a:extLst>
                </a:gridCol>
                <a:gridCol w="1036290">
                  <a:extLst>
                    <a:ext uri="{9D8B030D-6E8A-4147-A177-3AD203B41FA5}">
                      <a16:colId xmlns:a16="http://schemas.microsoft.com/office/drawing/2014/main" val="1890883188"/>
                    </a:ext>
                  </a:extLst>
                </a:gridCol>
                <a:gridCol w="1108831">
                  <a:extLst>
                    <a:ext uri="{9D8B030D-6E8A-4147-A177-3AD203B41FA5}">
                      <a16:colId xmlns:a16="http://schemas.microsoft.com/office/drawing/2014/main" val="3586986726"/>
                    </a:ext>
                  </a:extLst>
                </a:gridCol>
                <a:gridCol w="1108831">
                  <a:extLst>
                    <a:ext uri="{9D8B030D-6E8A-4147-A177-3AD203B41FA5}">
                      <a16:colId xmlns:a16="http://schemas.microsoft.com/office/drawing/2014/main" val="2513314587"/>
                    </a:ext>
                  </a:extLst>
                </a:gridCol>
                <a:gridCol w="1222823">
                  <a:extLst>
                    <a:ext uri="{9D8B030D-6E8A-4147-A177-3AD203B41FA5}">
                      <a16:colId xmlns:a16="http://schemas.microsoft.com/office/drawing/2014/main" val="2805619476"/>
                    </a:ext>
                  </a:extLst>
                </a:gridCol>
              </a:tblGrid>
              <a:tr h="257990">
                <a:tc>
                  <a:txBody>
                    <a:bodyPr/>
                    <a:lstStyle/>
                    <a:p>
                      <a:pPr algn="l" fontAlgn="b"/>
                      <a:r>
                        <a:rPr lang="en-US" sz="1600" u="none" strike="noStrike">
                          <a:effectLst/>
                        </a:rPr>
                        <a:t>Vehicle</a:t>
                      </a:r>
                      <a:endParaRPr lang="en-US" sz="16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en-US" sz="1600" u="none" strike="noStrike">
                          <a:effectLst/>
                        </a:rPr>
                        <a:t>Region</a:t>
                      </a:r>
                      <a:endParaRPr lang="en-US" sz="1600" b="0" i="0" u="none" strike="noStrike">
                        <a:solidFill>
                          <a:srgbClr val="000000"/>
                        </a:solidFill>
                        <a:effectLst/>
                        <a:latin typeface="Calibri" panose="020F0502020204030204" pitchFamily="34" charset="0"/>
                      </a:endParaRPr>
                    </a:p>
                  </a:txBody>
                  <a:tcPr marL="45720" marR="45720" anchor="b"/>
                </a:tc>
                <a:tc>
                  <a:txBody>
                    <a:bodyPr/>
                    <a:lstStyle/>
                    <a:p>
                      <a:pPr algn="r" fontAlgn="b"/>
                      <a:r>
                        <a:rPr lang="en-US" sz="1600" u="none" strike="noStrike">
                          <a:effectLst/>
                        </a:rPr>
                        <a:t>2022</a:t>
                      </a:r>
                      <a:endParaRPr lang="en-US" sz="1600" b="0" i="0" u="none" strike="noStrike">
                        <a:solidFill>
                          <a:srgbClr val="000000"/>
                        </a:solidFill>
                        <a:effectLst/>
                        <a:latin typeface="Calibri" panose="020F0502020204030204" pitchFamily="34" charset="0"/>
                      </a:endParaRPr>
                    </a:p>
                  </a:txBody>
                  <a:tcPr marL="45720" marR="45720" anchor="b"/>
                </a:tc>
                <a:tc>
                  <a:txBody>
                    <a:bodyPr/>
                    <a:lstStyle/>
                    <a:p>
                      <a:pPr algn="r" fontAlgn="b"/>
                      <a:r>
                        <a:rPr lang="en-US" sz="1600" u="none" strike="noStrike" dirty="0">
                          <a:effectLst/>
                        </a:rPr>
                        <a:t>2023</a:t>
                      </a:r>
                      <a:endParaRPr lang="en-US" sz="1600" b="0" i="0" u="none" strike="noStrike" dirty="0">
                        <a:solidFill>
                          <a:srgbClr val="000000"/>
                        </a:solidFill>
                        <a:effectLst/>
                        <a:latin typeface="Calibri" panose="020F0502020204030204" pitchFamily="34" charset="0"/>
                      </a:endParaRPr>
                    </a:p>
                  </a:txBody>
                  <a:tcPr marL="45720" marR="45720" anchor="b"/>
                </a:tc>
                <a:tc>
                  <a:txBody>
                    <a:bodyPr/>
                    <a:lstStyle/>
                    <a:p>
                      <a:pPr algn="r" fontAlgn="b"/>
                      <a:r>
                        <a:rPr lang="en-US" sz="1600" u="none" strike="noStrike">
                          <a:effectLst/>
                        </a:rPr>
                        <a:t>2024</a:t>
                      </a:r>
                      <a:endParaRPr lang="en-US" sz="1600" b="0" i="0" u="none" strike="noStrike">
                        <a:solidFill>
                          <a:srgbClr val="000000"/>
                        </a:solidFill>
                        <a:effectLst/>
                        <a:latin typeface="Calibri" panose="020F0502020204030204" pitchFamily="34" charset="0"/>
                      </a:endParaRPr>
                    </a:p>
                  </a:txBody>
                  <a:tcPr marL="45720" marR="45720" anchor="b"/>
                </a:tc>
                <a:tc>
                  <a:txBody>
                    <a:bodyPr/>
                    <a:lstStyle/>
                    <a:p>
                      <a:pPr algn="r" fontAlgn="b"/>
                      <a:r>
                        <a:rPr lang="en-US" sz="1600" u="none" strike="noStrike" dirty="0">
                          <a:effectLst/>
                        </a:rPr>
                        <a:t>2025</a:t>
                      </a:r>
                      <a:endParaRPr lang="en-US" sz="1600" b="0" i="0" u="none" strike="noStrike" dirty="0">
                        <a:solidFill>
                          <a:srgbClr val="000000"/>
                        </a:solidFill>
                        <a:effectLst/>
                        <a:latin typeface="Calibri" panose="020F0502020204030204" pitchFamily="34" charset="0"/>
                      </a:endParaRPr>
                    </a:p>
                  </a:txBody>
                  <a:tcPr marL="45720" marR="45720" anchor="b"/>
                </a:tc>
                <a:extLst>
                  <a:ext uri="{0D108BD9-81ED-4DB2-BD59-A6C34878D82A}">
                    <a16:rowId xmlns:a16="http://schemas.microsoft.com/office/drawing/2014/main" val="3560809353"/>
                  </a:ext>
                </a:extLst>
              </a:tr>
              <a:tr h="454063">
                <a:tc>
                  <a:txBody>
                    <a:bodyPr/>
                    <a:lstStyle/>
                    <a:p>
                      <a:pPr algn="l" fontAlgn="b"/>
                      <a:r>
                        <a:rPr lang="en-US" sz="1600" u="none" strike="noStrike" dirty="0">
                          <a:effectLst/>
                        </a:rPr>
                        <a:t> E-Rick </a:t>
                      </a:r>
                      <a:endParaRPr lang="en-US" sz="1600" b="0" i="0" u="none" strike="noStrike" dirty="0">
                        <a:solidFill>
                          <a:srgbClr val="000000"/>
                        </a:solidFill>
                        <a:effectLst/>
                        <a:latin typeface="Calibri" panose="020F0502020204030204" pitchFamily="34" charset="0"/>
                      </a:endParaRPr>
                    </a:p>
                  </a:txBody>
                  <a:tcPr marL="45720" marR="45720" anchor="b"/>
                </a:tc>
                <a:tc>
                  <a:txBody>
                    <a:bodyPr/>
                    <a:lstStyle/>
                    <a:p>
                      <a:pPr algn="l" fontAlgn="b"/>
                      <a:r>
                        <a:rPr lang="en-US" sz="1600" u="none" strike="noStrike">
                          <a:effectLst/>
                        </a:rPr>
                        <a:t> India </a:t>
                      </a:r>
                      <a:endParaRPr lang="en-US" sz="16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en-US" sz="1600" u="none" strike="noStrike">
                          <a:effectLst/>
                        </a:rPr>
                        <a:t>                          12 </a:t>
                      </a:r>
                      <a:endParaRPr lang="en-US" sz="16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en-US" sz="1600" u="none" strike="noStrike">
                          <a:effectLst/>
                        </a:rPr>
                        <a:t>                          126 </a:t>
                      </a:r>
                      <a:endParaRPr lang="en-US" sz="16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en-US" sz="1600" u="none" strike="noStrike">
                          <a:effectLst/>
                        </a:rPr>
                        <a:t>                          408 </a:t>
                      </a:r>
                      <a:endParaRPr lang="en-US" sz="16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en-US" sz="1600" u="none" strike="noStrike" dirty="0">
                          <a:effectLst/>
                        </a:rPr>
                        <a:t>                          1,112 </a:t>
                      </a:r>
                      <a:endParaRPr lang="en-US" sz="1600" b="0" i="0" u="none" strike="noStrike" dirty="0">
                        <a:solidFill>
                          <a:srgbClr val="000000"/>
                        </a:solidFill>
                        <a:effectLst/>
                        <a:latin typeface="Calibri" panose="020F0502020204030204" pitchFamily="34" charset="0"/>
                      </a:endParaRPr>
                    </a:p>
                  </a:txBody>
                  <a:tcPr marL="45720" marR="45720" anchor="b"/>
                </a:tc>
                <a:extLst>
                  <a:ext uri="{0D108BD9-81ED-4DB2-BD59-A6C34878D82A}">
                    <a16:rowId xmlns:a16="http://schemas.microsoft.com/office/drawing/2014/main" val="259242912"/>
                  </a:ext>
                </a:extLst>
              </a:tr>
              <a:tr h="454063">
                <a:tc>
                  <a:txBody>
                    <a:bodyPr/>
                    <a:lstStyle/>
                    <a:p>
                      <a:pPr algn="l" fontAlgn="b"/>
                      <a:r>
                        <a:rPr lang="en-US" sz="1600" u="none" strike="noStrike" dirty="0">
                          <a:effectLst/>
                        </a:rPr>
                        <a:t> E-Auto  </a:t>
                      </a:r>
                      <a:endParaRPr lang="en-US" sz="1600" b="0" i="0" u="none" strike="noStrike" dirty="0">
                        <a:solidFill>
                          <a:srgbClr val="000000"/>
                        </a:solidFill>
                        <a:effectLst/>
                        <a:latin typeface="Calibri" panose="020F0502020204030204" pitchFamily="34" charset="0"/>
                      </a:endParaRPr>
                    </a:p>
                  </a:txBody>
                  <a:tcPr marL="45720" marR="45720" anchor="b"/>
                </a:tc>
                <a:tc>
                  <a:txBody>
                    <a:bodyPr/>
                    <a:lstStyle/>
                    <a:p>
                      <a:pPr algn="l" fontAlgn="b"/>
                      <a:r>
                        <a:rPr lang="en-US" sz="1600" u="none" strike="noStrike">
                          <a:effectLst/>
                        </a:rPr>
                        <a:t> India </a:t>
                      </a:r>
                      <a:endParaRPr lang="en-US" sz="16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en-US" sz="1600" u="none" strike="noStrike">
                          <a:effectLst/>
                        </a:rPr>
                        <a:t>                            6 </a:t>
                      </a:r>
                      <a:endParaRPr lang="en-US" sz="16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en-US" sz="1600" u="none" strike="noStrike">
                          <a:effectLst/>
                        </a:rPr>
                        <a:t>                            57 </a:t>
                      </a:r>
                      <a:endParaRPr lang="en-US" sz="16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en-US" sz="1600" u="none" strike="noStrike">
                          <a:effectLst/>
                        </a:rPr>
                        <a:t>                          213 </a:t>
                      </a:r>
                      <a:endParaRPr lang="en-US" sz="16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en-US" sz="1600" u="none" strike="noStrike">
                          <a:effectLst/>
                        </a:rPr>
                        <a:t>                             471 </a:t>
                      </a:r>
                      <a:endParaRPr lang="en-US" sz="1600" b="0" i="0" u="none" strike="noStrike">
                        <a:solidFill>
                          <a:srgbClr val="000000"/>
                        </a:solidFill>
                        <a:effectLst/>
                        <a:latin typeface="Calibri" panose="020F0502020204030204" pitchFamily="34" charset="0"/>
                      </a:endParaRPr>
                    </a:p>
                  </a:txBody>
                  <a:tcPr marL="45720" marR="45720" anchor="b"/>
                </a:tc>
                <a:extLst>
                  <a:ext uri="{0D108BD9-81ED-4DB2-BD59-A6C34878D82A}">
                    <a16:rowId xmlns:a16="http://schemas.microsoft.com/office/drawing/2014/main" val="3256989591"/>
                  </a:ext>
                </a:extLst>
              </a:tr>
              <a:tr h="454063">
                <a:tc>
                  <a:txBody>
                    <a:bodyPr/>
                    <a:lstStyle/>
                    <a:p>
                      <a:pPr algn="l" fontAlgn="b"/>
                      <a:r>
                        <a:rPr lang="en-US" sz="1600" b="1" u="none" strike="noStrike" dirty="0">
                          <a:effectLst/>
                        </a:rPr>
                        <a:t> Total </a:t>
                      </a:r>
                      <a:endParaRPr lang="en-US" sz="1600" b="1" i="0" u="none" strike="noStrike" dirty="0">
                        <a:solidFill>
                          <a:srgbClr val="000000"/>
                        </a:solidFill>
                        <a:effectLst/>
                        <a:latin typeface="Calibri" panose="020F0502020204030204" pitchFamily="34" charset="0"/>
                      </a:endParaRPr>
                    </a:p>
                  </a:txBody>
                  <a:tcPr marL="45720" marR="45720" anchor="b">
                    <a:solidFill>
                      <a:schemeClr val="accent3"/>
                    </a:solidFill>
                  </a:tcPr>
                </a:tc>
                <a:tc>
                  <a:txBody>
                    <a:bodyPr/>
                    <a:lstStyle/>
                    <a:p>
                      <a:pPr algn="l" fontAlgn="b"/>
                      <a:r>
                        <a:rPr lang="en-US" sz="1600" b="1" u="none" strike="noStrike" dirty="0">
                          <a:effectLst/>
                        </a:rPr>
                        <a:t> India </a:t>
                      </a:r>
                      <a:endParaRPr lang="en-US" sz="1600" b="1" i="0" u="none" strike="noStrike" dirty="0">
                        <a:solidFill>
                          <a:srgbClr val="000000"/>
                        </a:solidFill>
                        <a:effectLst/>
                        <a:latin typeface="Calibri" panose="020F0502020204030204" pitchFamily="34" charset="0"/>
                      </a:endParaRPr>
                    </a:p>
                  </a:txBody>
                  <a:tcPr marL="45720" marR="45720" anchor="b">
                    <a:solidFill>
                      <a:schemeClr val="accent3"/>
                    </a:solidFill>
                  </a:tcPr>
                </a:tc>
                <a:tc>
                  <a:txBody>
                    <a:bodyPr/>
                    <a:lstStyle/>
                    <a:p>
                      <a:pPr algn="l" fontAlgn="b"/>
                      <a:r>
                        <a:rPr lang="en-US" sz="1600" b="1" u="none" strike="noStrike" dirty="0">
                          <a:effectLst/>
                        </a:rPr>
                        <a:t>                          18 </a:t>
                      </a:r>
                      <a:endParaRPr lang="en-US" sz="1600" b="1" i="0" u="none" strike="noStrike" dirty="0">
                        <a:solidFill>
                          <a:srgbClr val="000000"/>
                        </a:solidFill>
                        <a:effectLst/>
                        <a:latin typeface="Calibri" panose="020F0502020204030204" pitchFamily="34" charset="0"/>
                      </a:endParaRPr>
                    </a:p>
                  </a:txBody>
                  <a:tcPr marL="45720" marR="45720" anchor="b">
                    <a:solidFill>
                      <a:schemeClr val="accent3"/>
                    </a:solidFill>
                  </a:tcPr>
                </a:tc>
                <a:tc>
                  <a:txBody>
                    <a:bodyPr/>
                    <a:lstStyle/>
                    <a:p>
                      <a:pPr algn="l" fontAlgn="b"/>
                      <a:r>
                        <a:rPr lang="en-US" sz="1600" b="1" u="none" strike="noStrike" dirty="0">
                          <a:effectLst/>
                        </a:rPr>
                        <a:t>                          183 </a:t>
                      </a:r>
                      <a:endParaRPr lang="en-US" sz="1600" b="1" i="0" u="none" strike="noStrike" dirty="0">
                        <a:solidFill>
                          <a:srgbClr val="000000"/>
                        </a:solidFill>
                        <a:effectLst/>
                        <a:latin typeface="Calibri" panose="020F0502020204030204" pitchFamily="34" charset="0"/>
                      </a:endParaRPr>
                    </a:p>
                  </a:txBody>
                  <a:tcPr marL="45720" marR="45720" anchor="b">
                    <a:solidFill>
                      <a:schemeClr val="accent3"/>
                    </a:solidFill>
                  </a:tcPr>
                </a:tc>
                <a:tc>
                  <a:txBody>
                    <a:bodyPr/>
                    <a:lstStyle/>
                    <a:p>
                      <a:pPr algn="l" fontAlgn="b"/>
                      <a:r>
                        <a:rPr lang="en-US" sz="1600" b="1" u="none" strike="noStrike" dirty="0">
                          <a:effectLst/>
                        </a:rPr>
                        <a:t>                          621 </a:t>
                      </a:r>
                      <a:endParaRPr lang="en-US" sz="1600" b="1" i="0" u="none" strike="noStrike" dirty="0">
                        <a:solidFill>
                          <a:srgbClr val="000000"/>
                        </a:solidFill>
                        <a:effectLst/>
                        <a:latin typeface="Calibri" panose="020F0502020204030204" pitchFamily="34" charset="0"/>
                      </a:endParaRPr>
                    </a:p>
                  </a:txBody>
                  <a:tcPr marL="45720" marR="45720" anchor="b">
                    <a:solidFill>
                      <a:schemeClr val="accent3"/>
                    </a:solidFill>
                  </a:tcPr>
                </a:tc>
                <a:tc>
                  <a:txBody>
                    <a:bodyPr/>
                    <a:lstStyle/>
                    <a:p>
                      <a:pPr algn="l" fontAlgn="b"/>
                      <a:r>
                        <a:rPr lang="en-US" sz="1600" b="1" u="none" strike="noStrike" dirty="0">
                          <a:effectLst/>
                        </a:rPr>
                        <a:t>                          1,584 </a:t>
                      </a:r>
                      <a:endParaRPr lang="en-US" sz="1600" b="1" i="0" u="none" strike="noStrike" dirty="0">
                        <a:solidFill>
                          <a:srgbClr val="000000"/>
                        </a:solidFill>
                        <a:effectLst/>
                        <a:latin typeface="Calibri" panose="020F0502020204030204" pitchFamily="34" charset="0"/>
                      </a:endParaRPr>
                    </a:p>
                  </a:txBody>
                  <a:tcPr marL="45720" marR="45720" anchor="b">
                    <a:solidFill>
                      <a:schemeClr val="accent3"/>
                    </a:solidFill>
                  </a:tcPr>
                </a:tc>
                <a:extLst>
                  <a:ext uri="{0D108BD9-81ED-4DB2-BD59-A6C34878D82A}">
                    <a16:rowId xmlns:a16="http://schemas.microsoft.com/office/drawing/2014/main" val="2379663176"/>
                  </a:ext>
                </a:extLst>
              </a:tr>
              <a:tr h="454063">
                <a:tc>
                  <a:txBody>
                    <a:bodyPr/>
                    <a:lstStyle/>
                    <a:p>
                      <a:pPr algn="l" fontAlgn="b"/>
                      <a:r>
                        <a:rPr lang="en-US" sz="1600" u="none" strike="noStrike">
                          <a:effectLst/>
                        </a:rPr>
                        <a:t>E-Rick</a:t>
                      </a:r>
                      <a:endParaRPr lang="en-US" sz="16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en-US" sz="1600" u="none" strike="noStrike">
                          <a:effectLst/>
                        </a:rPr>
                        <a:t>World</a:t>
                      </a:r>
                      <a:endParaRPr lang="en-US" sz="16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en-US" sz="1600" u="none" strike="noStrike">
                          <a:effectLst/>
                        </a:rPr>
                        <a:t>                            2 </a:t>
                      </a:r>
                      <a:endParaRPr lang="en-US" sz="16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en-US" sz="1600" u="none" strike="noStrike">
                          <a:effectLst/>
                        </a:rPr>
                        <a:t>                            42 </a:t>
                      </a:r>
                      <a:endParaRPr lang="en-US" sz="16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en-US" sz="1600" u="none" strike="noStrike">
                          <a:effectLst/>
                        </a:rPr>
                        <a:t>                          217 </a:t>
                      </a:r>
                      <a:endParaRPr lang="en-US" sz="16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en-US" sz="1600" u="none" strike="noStrike" dirty="0">
                          <a:effectLst/>
                        </a:rPr>
                        <a:t>                             532 </a:t>
                      </a:r>
                      <a:endParaRPr lang="en-US" sz="1600" b="0" i="0" u="none" strike="noStrike" dirty="0">
                        <a:solidFill>
                          <a:srgbClr val="000000"/>
                        </a:solidFill>
                        <a:effectLst/>
                        <a:latin typeface="Calibri" panose="020F0502020204030204" pitchFamily="34" charset="0"/>
                      </a:endParaRPr>
                    </a:p>
                  </a:txBody>
                  <a:tcPr marL="45720" marR="45720" anchor="b"/>
                </a:tc>
                <a:extLst>
                  <a:ext uri="{0D108BD9-81ED-4DB2-BD59-A6C34878D82A}">
                    <a16:rowId xmlns:a16="http://schemas.microsoft.com/office/drawing/2014/main" val="3600114349"/>
                  </a:ext>
                </a:extLst>
              </a:tr>
              <a:tr h="454063">
                <a:tc>
                  <a:txBody>
                    <a:bodyPr/>
                    <a:lstStyle/>
                    <a:p>
                      <a:pPr algn="l" fontAlgn="b"/>
                      <a:r>
                        <a:rPr lang="en-US" sz="1600" u="none" strike="noStrike">
                          <a:effectLst/>
                        </a:rPr>
                        <a:t>E-Auto</a:t>
                      </a:r>
                      <a:endParaRPr lang="en-US" sz="16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en-US" sz="1600" u="none" strike="noStrike">
                          <a:effectLst/>
                        </a:rPr>
                        <a:t>World</a:t>
                      </a:r>
                      <a:endParaRPr lang="en-US" sz="16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en-US" sz="1600" u="none" strike="noStrike">
                          <a:effectLst/>
                        </a:rPr>
                        <a:t>                            3 </a:t>
                      </a:r>
                      <a:endParaRPr lang="en-US" sz="16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en-US" sz="1600" u="none" strike="noStrike" dirty="0">
                          <a:effectLst/>
                        </a:rPr>
                        <a:t>                            51 </a:t>
                      </a:r>
                      <a:endParaRPr lang="en-US" sz="1600" b="0" i="0" u="none" strike="noStrike" dirty="0">
                        <a:solidFill>
                          <a:srgbClr val="000000"/>
                        </a:solidFill>
                        <a:effectLst/>
                        <a:latin typeface="Calibri" panose="020F0502020204030204" pitchFamily="34" charset="0"/>
                      </a:endParaRPr>
                    </a:p>
                  </a:txBody>
                  <a:tcPr marL="45720" marR="45720" anchor="b"/>
                </a:tc>
                <a:tc>
                  <a:txBody>
                    <a:bodyPr/>
                    <a:lstStyle/>
                    <a:p>
                      <a:pPr algn="l" fontAlgn="b"/>
                      <a:r>
                        <a:rPr lang="en-US" sz="1600" u="none" strike="noStrike">
                          <a:effectLst/>
                        </a:rPr>
                        <a:t>                          265 </a:t>
                      </a:r>
                      <a:endParaRPr lang="en-US" sz="1600" b="0" i="0" u="none" strike="noStrike">
                        <a:solidFill>
                          <a:srgbClr val="000000"/>
                        </a:solidFill>
                        <a:effectLst/>
                        <a:latin typeface="Calibri" panose="020F0502020204030204" pitchFamily="34" charset="0"/>
                      </a:endParaRPr>
                    </a:p>
                  </a:txBody>
                  <a:tcPr marL="45720" marR="45720" anchor="b"/>
                </a:tc>
                <a:tc>
                  <a:txBody>
                    <a:bodyPr/>
                    <a:lstStyle/>
                    <a:p>
                      <a:pPr algn="l" fontAlgn="b"/>
                      <a:r>
                        <a:rPr lang="en-US" sz="1600" u="none" strike="noStrike">
                          <a:effectLst/>
                        </a:rPr>
                        <a:t>                             650 </a:t>
                      </a:r>
                      <a:endParaRPr lang="en-US" sz="1600" b="0" i="0" u="none" strike="noStrike">
                        <a:solidFill>
                          <a:srgbClr val="000000"/>
                        </a:solidFill>
                        <a:effectLst/>
                        <a:latin typeface="Calibri" panose="020F0502020204030204" pitchFamily="34" charset="0"/>
                      </a:endParaRPr>
                    </a:p>
                  </a:txBody>
                  <a:tcPr marL="45720" marR="45720" anchor="b"/>
                </a:tc>
                <a:extLst>
                  <a:ext uri="{0D108BD9-81ED-4DB2-BD59-A6C34878D82A}">
                    <a16:rowId xmlns:a16="http://schemas.microsoft.com/office/drawing/2014/main" val="2547942590"/>
                  </a:ext>
                </a:extLst>
              </a:tr>
              <a:tr h="454063">
                <a:tc>
                  <a:txBody>
                    <a:bodyPr/>
                    <a:lstStyle/>
                    <a:p>
                      <a:pPr algn="l" fontAlgn="b"/>
                      <a:r>
                        <a:rPr lang="en-US" sz="1600" b="1" u="none" strike="noStrike" dirty="0">
                          <a:effectLst/>
                        </a:rPr>
                        <a:t>Total</a:t>
                      </a:r>
                      <a:endParaRPr lang="en-US" sz="1600" b="1" i="0" u="none" strike="noStrike" dirty="0">
                        <a:solidFill>
                          <a:srgbClr val="000000"/>
                        </a:solidFill>
                        <a:effectLst/>
                        <a:latin typeface="Calibri" panose="020F0502020204030204" pitchFamily="34" charset="0"/>
                      </a:endParaRPr>
                    </a:p>
                  </a:txBody>
                  <a:tcPr marL="45720" marR="45720" anchor="b">
                    <a:solidFill>
                      <a:schemeClr val="accent3"/>
                    </a:solidFill>
                  </a:tcPr>
                </a:tc>
                <a:tc>
                  <a:txBody>
                    <a:bodyPr/>
                    <a:lstStyle/>
                    <a:p>
                      <a:pPr algn="l" fontAlgn="b"/>
                      <a:r>
                        <a:rPr lang="en-US" sz="1600" b="1" u="none" strike="noStrike" dirty="0">
                          <a:effectLst/>
                        </a:rPr>
                        <a:t>World</a:t>
                      </a:r>
                      <a:endParaRPr lang="en-US" sz="1600" b="1" i="0" u="none" strike="noStrike" dirty="0">
                        <a:solidFill>
                          <a:srgbClr val="000000"/>
                        </a:solidFill>
                        <a:effectLst/>
                        <a:latin typeface="Calibri" panose="020F0502020204030204" pitchFamily="34" charset="0"/>
                      </a:endParaRPr>
                    </a:p>
                  </a:txBody>
                  <a:tcPr marL="45720" marR="45720" anchor="b">
                    <a:solidFill>
                      <a:schemeClr val="accent3"/>
                    </a:solidFill>
                  </a:tcPr>
                </a:tc>
                <a:tc>
                  <a:txBody>
                    <a:bodyPr/>
                    <a:lstStyle/>
                    <a:p>
                      <a:pPr algn="l" fontAlgn="b"/>
                      <a:r>
                        <a:rPr lang="en-US" sz="1600" b="1" u="none" strike="noStrike" dirty="0">
                          <a:effectLst/>
                        </a:rPr>
                        <a:t>                            5 </a:t>
                      </a:r>
                      <a:endParaRPr lang="en-US" sz="1600" b="1" i="0" u="none" strike="noStrike" dirty="0">
                        <a:solidFill>
                          <a:srgbClr val="000000"/>
                        </a:solidFill>
                        <a:effectLst/>
                        <a:latin typeface="Calibri" panose="020F0502020204030204" pitchFamily="34" charset="0"/>
                      </a:endParaRPr>
                    </a:p>
                  </a:txBody>
                  <a:tcPr marL="45720" marR="45720" anchor="b">
                    <a:solidFill>
                      <a:schemeClr val="accent3"/>
                    </a:solidFill>
                  </a:tcPr>
                </a:tc>
                <a:tc>
                  <a:txBody>
                    <a:bodyPr/>
                    <a:lstStyle/>
                    <a:p>
                      <a:pPr algn="l" fontAlgn="b"/>
                      <a:r>
                        <a:rPr lang="en-US" sz="1600" b="1" u="none" strike="noStrike" dirty="0">
                          <a:effectLst/>
                        </a:rPr>
                        <a:t>                            93 </a:t>
                      </a:r>
                      <a:endParaRPr lang="en-US" sz="1600" b="1" i="0" u="none" strike="noStrike" dirty="0">
                        <a:solidFill>
                          <a:srgbClr val="000000"/>
                        </a:solidFill>
                        <a:effectLst/>
                        <a:latin typeface="Calibri" panose="020F0502020204030204" pitchFamily="34" charset="0"/>
                      </a:endParaRPr>
                    </a:p>
                  </a:txBody>
                  <a:tcPr marL="45720" marR="45720" anchor="b">
                    <a:solidFill>
                      <a:schemeClr val="accent3"/>
                    </a:solidFill>
                  </a:tcPr>
                </a:tc>
                <a:tc>
                  <a:txBody>
                    <a:bodyPr/>
                    <a:lstStyle/>
                    <a:p>
                      <a:pPr algn="l" fontAlgn="b"/>
                      <a:r>
                        <a:rPr lang="en-US" sz="1600" b="1" u="none" strike="noStrike" dirty="0">
                          <a:effectLst/>
                        </a:rPr>
                        <a:t>                          482 </a:t>
                      </a:r>
                      <a:endParaRPr lang="en-US" sz="1600" b="1" i="0" u="none" strike="noStrike" dirty="0">
                        <a:solidFill>
                          <a:srgbClr val="000000"/>
                        </a:solidFill>
                        <a:effectLst/>
                        <a:latin typeface="Calibri" panose="020F0502020204030204" pitchFamily="34" charset="0"/>
                      </a:endParaRPr>
                    </a:p>
                  </a:txBody>
                  <a:tcPr marL="45720" marR="45720" anchor="b">
                    <a:solidFill>
                      <a:schemeClr val="accent3"/>
                    </a:solidFill>
                  </a:tcPr>
                </a:tc>
                <a:tc>
                  <a:txBody>
                    <a:bodyPr/>
                    <a:lstStyle/>
                    <a:p>
                      <a:pPr algn="l" fontAlgn="b"/>
                      <a:r>
                        <a:rPr lang="en-US" sz="1600" b="1" u="none" strike="noStrike" dirty="0">
                          <a:effectLst/>
                        </a:rPr>
                        <a:t>                          1,183 </a:t>
                      </a:r>
                      <a:endParaRPr lang="en-US" sz="1600" b="1" i="0" u="none" strike="noStrike" dirty="0">
                        <a:solidFill>
                          <a:srgbClr val="000000"/>
                        </a:solidFill>
                        <a:effectLst/>
                        <a:latin typeface="Calibri" panose="020F0502020204030204" pitchFamily="34" charset="0"/>
                      </a:endParaRPr>
                    </a:p>
                  </a:txBody>
                  <a:tcPr marL="45720" marR="45720" anchor="b">
                    <a:solidFill>
                      <a:schemeClr val="accent3"/>
                    </a:solidFill>
                  </a:tcPr>
                </a:tc>
                <a:extLst>
                  <a:ext uri="{0D108BD9-81ED-4DB2-BD59-A6C34878D82A}">
                    <a16:rowId xmlns:a16="http://schemas.microsoft.com/office/drawing/2014/main" val="318759255"/>
                  </a:ext>
                </a:extLst>
              </a:tr>
            </a:tbl>
          </a:graphicData>
        </a:graphic>
      </p:graphicFrame>
      <p:sp>
        <p:nvSpPr>
          <p:cNvPr id="8" name="TextBox 7">
            <a:extLst>
              <a:ext uri="{FF2B5EF4-FFF2-40B4-BE49-F238E27FC236}">
                <a16:creationId xmlns:a16="http://schemas.microsoft.com/office/drawing/2014/main" id="{ACB00E20-71F6-47A9-BBF6-384356F04676}"/>
              </a:ext>
            </a:extLst>
          </p:cNvPr>
          <p:cNvSpPr txBox="1"/>
          <p:nvPr/>
        </p:nvSpPr>
        <p:spPr>
          <a:xfrm>
            <a:off x="1183330" y="1161543"/>
            <a:ext cx="6777340" cy="369332"/>
          </a:xfrm>
          <a:prstGeom prst="rect">
            <a:avLst/>
          </a:prstGeom>
          <a:noFill/>
        </p:spPr>
        <p:txBody>
          <a:bodyPr wrap="square">
            <a:spAutoFit/>
          </a:bodyPr>
          <a:lstStyle/>
          <a:p>
            <a:pPr algn="l" fontAlgn="b"/>
            <a:r>
              <a:rPr lang="en-IN" sz="1800" u="none" strike="noStrike" dirty="0">
                <a:effectLst/>
              </a:rPr>
              <a:t>Impact created (in million USD) – through E-Rickshaw/Auto Solution</a:t>
            </a:r>
            <a:endParaRPr lang="en-IN" sz="1800" b="0"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026751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166249-700B-403B-8873-E0B24B341A73}"/>
              </a:ext>
            </a:extLst>
          </p:cNvPr>
          <p:cNvSpPr>
            <a:spLocks noGrp="1"/>
          </p:cNvSpPr>
          <p:nvPr>
            <p:ph type="sldNum" sz="quarter" idx="12"/>
          </p:nvPr>
        </p:nvSpPr>
        <p:spPr/>
        <p:txBody>
          <a:bodyPr/>
          <a:lstStyle/>
          <a:p>
            <a:fld id="{B6F15528-21DE-4FAA-801E-634DDDAF4B2B}" type="slidenum">
              <a:rPr lang="en-US" smtClean="0">
                <a:latin typeface="+mj-lt"/>
              </a:rPr>
              <a:pPr/>
              <a:t>3</a:t>
            </a:fld>
            <a:endParaRPr lang="en-US">
              <a:latin typeface="+mj-lt"/>
            </a:endParaRPr>
          </a:p>
        </p:txBody>
      </p:sp>
      <p:sp>
        <p:nvSpPr>
          <p:cNvPr id="6" name="Title 5"/>
          <p:cNvSpPr>
            <a:spLocks noGrp="1"/>
          </p:cNvSpPr>
          <p:nvPr>
            <p:ph type="ctrTitle"/>
          </p:nvPr>
        </p:nvSpPr>
        <p:spPr/>
        <p:txBody>
          <a:bodyPr/>
          <a:lstStyle/>
          <a:p>
            <a:r>
              <a:rPr lang="en-IN" dirty="0"/>
              <a:t>Assumptions</a:t>
            </a:r>
          </a:p>
        </p:txBody>
      </p:sp>
      <p:sp>
        <p:nvSpPr>
          <p:cNvPr id="5" name="Shape 44">
            <a:extLst>
              <a:ext uri="{FF2B5EF4-FFF2-40B4-BE49-F238E27FC236}">
                <a16:creationId xmlns:a16="http://schemas.microsoft.com/office/drawing/2014/main" id="{D296EEE1-7E0B-4661-8956-A6CBE0B177B6}"/>
              </a:ext>
            </a:extLst>
          </p:cNvPr>
          <p:cNvSpPr txBox="1">
            <a:spLocks/>
          </p:cNvSpPr>
          <p:nvPr/>
        </p:nvSpPr>
        <p:spPr>
          <a:xfrm>
            <a:off x="527926" y="1143000"/>
            <a:ext cx="8364554" cy="51054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406"/>
              </a:spcBef>
              <a:buSzPct val="100000"/>
              <a:buNone/>
              <a:defRPr sz="1800"/>
            </a:pPr>
            <a:r>
              <a:rPr lang="en-IN" sz="2800" b="1" dirty="0">
                <a:latin typeface="+mn-lt"/>
                <a:ea typeface="Helvetica Neue"/>
                <a:cs typeface="Arial"/>
                <a:sym typeface="Helvetica Neue"/>
              </a:rPr>
              <a:t>Assumptions</a:t>
            </a:r>
          </a:p>
          <a:p>
            <a:pPr>
              <a:spcBef>
                <a:spcPts val="1406"/>
              </a:spcBef>
              <a:buSzPct val="100000"/>
              <a:buFont typeface="Wingdings" panose="05000000000000000000" pitchFamily="2" charset="2"/>
              <a:buChar char="Ø"/>
              <a:defRPr sz="1800"/>
            </a:pPr>
            <a:r>
              <a:rPr lang="en-IN" dirty="0">
                <a:latin typeface="+mn-lt"/>
                <a:ea typeface="Times New Roman" panose="02020603050405020304" pitchFamily="18" charset="0"/>
              </a:rPr>
              <a:t>In-Use and not ‘rated’ Fuel Efficiency of Electric Vehicles (EVs) and Internal Combustion Engine Vehicles (ICEs) used; based on data supplied by Fleet Operators.</a:t>
            </a:r>
          </a:p>
          <a:p>
            <a:pPr>
              <a:spcBef>
                <a:spcPts val="1406"/>
              </a:spcBef>
              <a:buSzPct val="100000"/>
              <a:buFont typeface="Wingdings" panose="05000000000000000000" pitchFamily="2" charset="2"/>
              <a:buChar char="Ø"/>
              <a:defRPr sz="1800"/>
            </a:pPr>
            <a:r>
              <a:rPr lang="en-IN" sz="1800" dirty="0">
                <a:latin typeface="+mn-lt"/>
                <a:ea typeface="Helvetica Neue"/>
                <a:cs typeface="Arial"/>
                <a:sym typeface="Helvetica Neue"/>
              </a:rPr>
              <a:t>Renewable Energy contribution to electricity ‘fuel-mix’ accounted for in deriving Use-Phase GHG Emissions.</a:t>
            </a:r>
          </a:p>
          <a:p>
            <a:pPr>
              <a:spcBef>
                <a:spcPts val="1406"/>
              </a:spcBef>
              <a:buSzPct val="100000"/>
              <a:buFont typeface="Wingdings" panose="05000000000000000000" pitchFamily="2" charset="2"/>
              <a:buChar char="Ø"/>
              <a:defRPr sz="1800"/>
            </a:pPr>
            <a:r>
              <a:rPr lang="en-IN" sz="1800" dirty="0">
                <a:latin typeface="+mn-lt"/>
                <a:cs typeface="Arial"/>
              </a:rPr>
              <a:t>Material Acquisition and Pre-processing (including mining of rare earth metals, Lithium etc.) were not considered in this Phase and will be integrated in Phase 2 of the assessment process.</a:t>
            </a:r>
          </a:p>
          <a:p>
            <a:pPr>
              <a:spcBef>
                <a:spcPts val="1406"/>
              </a:spcBef>
              <a:buSzPct val="100000"/>
              <a:buFont typeface="Wingdings" panose="05000000000000000000" pitchFamily="2" charset="2"/>
              <a:buChar char="Ø"/>
              <a:defRPr sz="1800"/>
            </a:pPr>
            <a:r>
              <a:rPr lang="en-IN" sz="1800" dirty="0">
                <a:latin typeface="+mn-lt"/>
                <a:cs typeface="Arial"/>
              </a:rPr>
              <a:t>Emissions from mining, transporting, and distributions of fossil fuels (for ICEs and for non-renewable component of grid electricity were estimated and included in this Phase.</a:t>
            </a:r>
          </a:p>
          <a:p>
            <a:pPr>
              <a:spcBef>
                <a:spcPts val="1406"/>
              </a:spcBef>
              <a:buSzPct val="100000"/>
              <a:buFont typeface="Wingdings" panose="05000000000000000000" pitchFamily="2" charset="2"/>
              <a:buChar char="Ø"/>
              <a:defRPr sz="1800"/>
            </a:pPr>
            <a:r>
              <a:rPr lang="en-IN" sz="1800" dirty="0">
                <a:latin typeface="+mn-lt"/>
                <a:cs typeface="Arial"/>
              </a:rPr>
              <a:t>Emissions from Battery Production, End of Life processes for Vehicle Body (i.e. recycling, disposal etc. of metal, polymers, glass etc.), and Battery-Recycling were not considered in this Phase and will be integrated in Phase 2 of the assessment process.</a:t>
            </a:r>
          </a:p>
          <a:p>
            <a:pPr>
              <a:spcBef>
                <a:spcPts val="1406"/>
              </a:spcBef>
              <a:buSzPct val="100000"/>
              <a:buFont typeface="Wingdings" panose="05000000000000000000" pitchFamily="2" charset="2"/>
              <a:buChar char="Ø"/>
              <a:defRPr sz="1800"/>
            </a:pPr>
            <a:r>
              <a:rPr lang="en-IN" sz="1800" dirty="0">
                <a:latin typeface="+mn-lt"/>
                <a:cs typeface="Arial"/>
                <a:sym typeface="Helvetica Neue"/>
              </a:rPr>
              <a:t>Emissions from Distribution and Storage stage were considered to be negligible compared to other LCA stages and hence not included.</a:t>
            </a:r>
          </a:p>
          <a:p>
            <a:pPr>
              <a:spcBef>
                <a:spcPts val="1406"/>
              </a:spcBef>
              <a:buSzPct val="100000"/>
              <a:buFont typeface="Wingdings" panose="05000000000000000000" pitchFamily="2" charset="2"/>
              <a:buChar char="Ø"/>
              <a:defRPr sz="1800"/>
            </a:pPr>
            <a:endParaRPr lang="en-IN" sz="1800" dirty="0">
              <a:latin typeface="+mn-lt"/>
              <a:cs typeface="Arial"/>
              <a:sym typeface="Helvetica Neue"/>
            </a:endParaRPr>
          </a:p>
          <a:p>
            <a:pPr>
              <a:spcBef>
                <a:spcPts val="1406"/>
              </a:spcBef>
              <a:buSzPct val="100000"/>
              <a:buFont typeface="Wingdings" panose="05000000000000000000" pitchFamily="2" charset="2"/>
              <a:buChar char="Ø"/>
              <a:defRPr sz="1800"/>
            </a:pPr>
            <a:endParaRPr lang="en-IN" sz="1800" dirty="0">
              <a:latin typeface="+mn-lt"/>
              <a:ea typeface="Helvetica Neue"/>
              <a:cs typeface="Arial"/>
              <a:sym typeface="Helvetica Neue"/>
            </a:endParaRPr>
          </a:p>
          <a:p>
            <a:pPr>
              <a:spcBef>
                <a:spcPts val="1406"/>
              </a:spcBef>
              <a:buSzPct val="100000"/>
              <a:buFont typeface="Wingdings" panose="05000000000000000000" pitchFamily="2" charset="2"/>
              <a:buChar char="Ø"/>
              <a:defRPr sz="1800"/>
            </a:pPr>
            <a:endParaRPr lang="en-IN" sz="1800" dirty="0">
              <a:latin typeface="+mn-lt"/>
              <a:ea typeface="Helvetica Neue"/>
              <a:cs typeface="Arial"/>
              <a:sym typeface="Helvetica Neue"/>
            </a:endParaRPr>
          </a:p>
          <a:p>
            <a:pPr>
              <a:spcBef>
                <a:spcPts val="1406"/>
              </a:spcBef>
              <a:buSzPct val="100000"/>
              <a:buFont typeface="Wingdings" panose="05000000000000000000" pitchFamily="2" charset="2"/>
              <a:buChar char="Ø"/>
              <a:defRPr sz="1800"/>
            </a:pPr>
            <a:endParaRPr lang="en-IN" sz="1800" dirty="0">
              <a:latin typeface="+mn-lt"/>
              <a:ea typeface="Helvetica Neue"/>
              <a:cs typeface="Arial"/>
              <a:sym typeface="Helvetica Neue"/>
            </a:endParaRPr>
          </a:p>
        </p:txBody>
      </p:sp>
    </p:spTree>
    <p:extLst>
      <p:ext uri="{BB962C8B-B14F-4D97-AF65-F5344CB8AC3E}">
        <p14:creationId xmlns:p14="http://schemas.microsoft.com/office/powerpoint/2010/main" val="1274924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166249-700B-403B-8873-E0B24B341A73}"/>
              </a:ext>
            </a:extLst>
          </p:cNvPr>
          <p:cNvSpPr>
            <a:spLocks noGrp="1"/>
          </p:cNvSpPr>
          <p:nvPr>
            <p:ph type="sldNum" sz="quarter" idx="12"/>
          </p:nvPr>
        </p:nvSpPr>
        <p:spPr/>
        <p:txBody>
          <a:bodyPr/>
          <a:lstStyle/>
          <a:p>
            <a:fld id="{B6F15528-21DE-4FAA-801E-634DDDAF4B2B}" type="slidenum">
              <a:rPr lang="en-US" smtClean="0">
                <a:latin typeface="+mj-lt"/>
              </a:rPr>
              <a:pPr/>
              <a:t>4</a:t>
            </a:fld>
            <a:endParaRPr lang="en-US">
              <a:latin typeface="+mj-lt"/>
            </a:endParaRPr>
          </a:p>
        </p:txBody>
      </p:sp>
      <p:sp>
        <p:nvSpPr>
          <p:cNvPr id="6" name="Title 5"/>
          <p:cNvSpPr>
            <a:spLocks noGrp="1"/>
          </p:cNvSpPr>
          <p:nvPr>
            <p:ph type="ctrTitle"/>
          </p:nvPr>
        </p:nvSpPr>
        <p:spPr/>
        <p:txBody>
          <a:bodyPr/>
          <a:lstStyle/>
          <a:p>
            <a:r>
              <a:rPr lang="en-IN" dirty="0"/>
              <a:t>Goal &amp; Scope Definition</a:t>
            </a:r>
          </a:p>
        </p:txBody>
      </p:sp>
      <p:sp>
        <p:nvSpPr>
          <p:cNvPr id="5" name="Shape 44">
            <a:extLst>
              <a:ext uri="{FF2B5EF4-FFF2-40B4-BE49-F238E27FC236}">
                <a16:creationId xmlns:a16="http://schemas.microsoft.com/office/drawing/2014/main" id="{D296EEE1-7E0B-4661-8956-A6CBE0B177B6}"/>
              </a:ext>
            </a:extLst>
          </p:cNvPr>
          <p:cNvSpPr txBox="1">
            <a:spLocks/>
          </p:cNvSpPr>
          <p:nvPr/>
        </p:nvSpPr>
        <p:spPr>
          <a:xfrm>
            <a:off x="527926" y="1143000"/>
            <a:ext cx="7312886" cy="510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406"/>
              </a:spcBef>
              <a:buSzPct val="100000"/>
              <a:buNone/>
              <a:defRPr sz="1800"/>
            </a:pPr>
            <a:r>
              <a:rPr lang="en-IN" sz="2800" b="1" dirty="0">
                <a:latin typeface="+mn-lt"/>
                <a:ea typeface="Helvetica Neue"/>
                <a:cs typeface="Arial"/>
                <a:sym typeface="Helvetica Neue"/>
              </a:rPr>
              <a:t>Goal</a:t>
            </a:r>
          </a:p>
          <a:p>
            <a:pPr>
              <a:spcBef>
                <a:spcPts val="1406"/>
              </a:spcBef>
              <a:buSzPct val="100000"/>
              <a:buFont typeface="Wingdings" panose="05000000000000000000" pitchFamily="2" charset="2"/>
              <a:buChar char="Ø"/>
              <a:defRPr sz="1800"/>
            </a:pPr>
            <a:r>
              <a:rPr lang="en-US" dirty="0">
                <a:latin typeface="+mn-lt"/>
                <a:ea typeface="Times New Roman" panose="02020603050405020304" pitchFamily="18" charset="0"/>
              </a:rPr>
              <a:t>Establishing baseline life cycle carbon and air pollutant footprints for conventional (ICE), Lead-Acid EVs.</a:t>
            </a:r>
          </a:p>
          <a:p>
            <a:pPr>
              <a:spcBef>
                <a:spcPts val="1406"/>
              </a:spcBef>
              <a:buSzPct val="100000"/>
              <a:buFont typeface="Wingdings" panose="05000000000000000000" pitchFamily="2" charset="2"/>
              <a:buChar char="Ø"/>
              <a:defRPr sz="1800"/>
            </a:pPr>
            <a:r>
              <a:rPr lang="en-US" dirty="0">
                <a:latin typeface="+mn-lt"/>
                <a:ea typeface="Times New Roman" panose="02020603050405020304" pitchFamily="18" charset="0"/>
              </a:rPr>
              <a:t>Conducting a comparative analysis, based on primary as well as secondary research, with the life cycle footprint of Sun Mobility’s Swappable Lithium-Ion Battery solutions (Battery-as-a-Service, Baas) for Electric Vehicle.</a:t>
            </a:r>
          </a:p>
          <a:p>
            <a:pPr>
              <a:spcBef>
                <a:spcPts val="1406"/>
              </a:spcBef>
              <a:buSzPct val="100000"/>
              <a:buFont typeface="Wingdings" panose="05000000000000000000" pitchFamily="2" charset="2"/>
              <a:buChar char="Ø"/>
              <a:defRPr sz="1800"/>
            </a:pPr>
            <a:r>
              <a:rPr lang="en-US" sz="1800" dirty="0">
                <a:effectLst/>
                <a:latin typeface="Calibri" panose="020F0502020204030204" pitchFamily="34" charset="0"/>
                <a:ea typeface="Times New Roman" panose="02020603050405020304" pitchFamily="18" charset="0"/>
              </a:rPr>
              <a:t>Provide high-caliber technical support for establishing a science-based voluntary self-disclosure centric financial and communications relationship with its customers and potential/current investors, through the results and insights derived from the comparative Life-Cycle-Analysis study of Sun Mobility's EV-mobility enabling products relative to Business-as-Usual mobility solutions prevalent in India in 2020.</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97065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166249-700B-403B-8873-E0B24B341A73}"/>
              </a:ext>
            </a:extLst>
          </p:cNvPr>
          <p:cNvSpPr>
            <a:spLocks noGrp="1"/>
          </p:cNvSpPr>
          <p:nvPr>
            <p:ph type="sldNum" sz="quarter" idx="12"/>
          </p:nvPr>
        </p:nvSpPr>
        <p:spPr/>
        <p:txBody>
          <a:bodyPr/>
          <a:lstStyle/>
          <a:p>
            <a:fld id="{B6F15528-21DE-4FAA-801E-634DDDAF4B2B}" type="slidenum">
              <a:rPr lang="en-US" smtClean="0">
                <a:latin typeface="+mj-lt"/>
              </a:rPr>
              <a:pPr/>
              <a:t>5</a:t>
            </a:fld>
            <a:endParaRPr lang="en-US">
              <a:latin typeface="+mj-lt"/>
            </a:endParaRPr>
          </a:p>
        </p:txBody>
      </p:sp>
      <p:sp>
        <p:nvSpPr>
          <p:cNvPr id="6" name="Title 5"/>
          <p:cNvSpPr>
            <a:spLocks noGrp="1"/>
          </p:cNvSpPr>
          <p:nvPr>
            <p:ph type="ctrTitle"/>
          </p:nvPr>
        </p:nvSpPr>
        <p:spPr/>
        <p:txBody>
          <a:bodyPr/>
          <a:lstStyle/>
          <a:p>
            <a:r>
              <a:rPr lang="en-IN" dirty="0"/>
              <a:t>Goal &amp; Scope Definition</a:t>
            </a:r>
          </a:p>
        </p:txBody>
      </p:sp>
      <p:sp>
        <p:nvSpPr>
          <p:cNvPr id="5" name="Shape 44">
            <a:extLst>
              <a:ext uri="{FF2B5EF4-FFF2-40B4-BE49-F238E27FC236}">
                <a16:creationId xmlns:a16="http://schemas.microsoft.com/office/drawing/2014/main" id="{D296EEE1-7E0B-4661-8956-A6CBE0B177B6}"/>
              </a:ext>
            </a:extLst>
          </p:cNvPr>
          <p:cNvSpPr txBox="1">
            <a:spLocks/>
          </p:cNvSpPr>
          <p:nvPr/>
        </p:nvSpPr>
        <p:spPr>
          <a:xfrm>
            <a:off x="527926" y="1143000"/>
            <a:ext cx="7312886" cy="510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406"/>
              </a:spcBef>
              <a:buSzPct val="100000"/>
              <a:buNone/>
              <a:defRPr sz="1800"/>
            </a:pPr>
            <a:r>
              <a:rPr lang="en-IN" sz="2800" b="1" dirty="0">
                <a:latin typeface="+mn-lt"/>
                <a:ea typeface="Helvetica Neue"/>
                <a:cs typeface="Arial"/>
                <a:sym typeface="Helvetica Neue"/>
              </a:rPr>
              <a:t>Scope</a:t>
            </a:r>
          </a:p>
          <a:p>
            <a:pPr>
              <a:spcBef>
                <a:spcPts val="1406"/>
              </a:spcBef>
              <a:buSzPct val="100000"/>
              <a:buFont typeface="Wingdings" panose="05000000000000000000" pitchFamily="2" charset="2"/>
              <a:buChar char="Ø"/>
              <a:defRPr sz="1800"/>
            </a:pPr>
            <a:r>
              <a:rPr lang="en-IN" dirty="0">
                <a:latin typeface="+mn-lt"/>
                <a:ea typeface="Times New Roman" panose="02020603050405020304" pitchFamily="18" charset="0"/>
              </a:rPr>
              <a:t>Conduct comparative life cycle footprint analysis between EV and ICE Vehicles according to the life-cycle boundary defined below </a:t>
            </a:r>
            <a:r>
              <a:rPr lang="en-US" sz="1800" dirty="0">
                <a:latin typeface="+mn-lt"/>
              </a:rPr>
              <a:t>and analyze them through per vehicle-km travel scenario models.</a:t>
            </a:r>
            <a:endParaRPr lang="en-IN" sz="1800" dirty="0">
              <a:latin typeface="+mn-lt"/>
            </a:endParaRPr>
          </a:p>
          <a:p>
            <a:pPr>
              <a:spcBef>
                <a:spcPts val="1406"/>
              </a:spcBef>
              <a:buSzPct val="100000"/>
              <a:buFont typeface="Wingdings" panose="05000000000000000000" pitchFamily="2" charset="2"/>
              <a:buChar char="Ø"/>
              <a:defRPr sz="1800"/>
            </a:pPr>
            <a:endParaRPr lang="en-IN" sz="1800" dirty="0">
              <a:latin typeface="+mn-lt"/>
              <a:ea typeface="Helvetica Neue"/>
              <a:cs typeface="Arial"/>
              <a:sym typeface="Helvetica Neue"/>
            </a:endParaRPr>
          </a:p>
        </p:txBody>
      </p:sp>
      <p:graphicFrame>
        <p:nvGraphicFramePr>
          <p:cNvPr id="3" name="Object 2">
            <a:extLst>
              <a:ext uri="{FF2B5EF4-FFF2-40B4-BE49-F238E27FC236}">
                <a16:creationId xmlns:a16="http://schemas.microsoft.com/office/drawing/2014/main" id="{21736979-FA55-4677-BC1E-2FA38A4A39C2}"/>
              </a:ext>
            </a:extLst>
          </p:cNvPr>
          <p:cNvGraphicFramePr>
            <a:graphicFrameLocks noChangeAspect="1"/>
          </p:cNvGraphicFramePr>
          <p:nvPr>
            <p:extLst>
              <p:ext uri="{D42A27DB-BD31-4B8C-83A1-F6EECF244321}">
                <p14:modId xmlns:p14="http://schemas.microsoft.com/office/powerpoint/2010/main" val="3715656867"/>
              </p:ext>
            </p:extLst>
          </p:nvPr>
        </p:nvGraphicFramePr>
        <p:xfrm>
          <a:off x="884238" y="2824163"/>
          <a:ext cx="7323137" cy="3127375"/>
        </p:xfrm>
        <a:graphic>
          <a:graphicData uri="http://schemas.openxmlformats.org/presentationml/2006/ole">
            <mc:AlternateContent xmlns:mc="http://schemas.openxmlformats.org/markup-compatibility/2006">
              <mc:Choice xmlns:v="urn:schemas-microsoft-com:vml" Requires="v">
                <p:oleObj name="Document" r:id="rId3" imgW="6435979" imgH="2755064" progId="Word.Document.12">
                  <p:embed/>
                </p:oleObj>
              </mc:Choice>
              <mc:Fallback>
                <p:oleObj name="Document" r:id="rId3" imgW="6435979" imgH="2755064" progId="Word.Document.12">
                  <p:embed/>
                  <p:pic>
                    <p:nvPicPr>
                      <p:cNvPr id="0" name=""/>
                      <p:cNvPicPr/>
                      <p:nvPr/>
                    </p:nvPicPr>
                    <p:blipFill>
                      <a:blip r:embed="rId4"/>
                      <a:stretch>
                        <a:fillRect/>
                      </a:stretch>
                    </p:blipFill>
                    <p:spPr>
                      <a:xfrm>
                        <a:off x="884238" y="2824163"/>
                        <a:ext cx="7323137" cy="3127375"/>
                      </a:xfrm>
                      <a:prstGeom prst="rect">
                        <a:avLst/>
                      </a:prstGeom>
                    </p:spPr>
                  </p:pic>
                </p:oleObj>
              </mc:Fallback>
            </mc:AlternateContent>
          </a:graphicData>
        </a:graphic>
      </p:graphicFrame>
    </p:spTree>
    <p:extLst>
      <p:ext uri="{BB962C8B-B14F-4D97-AF65-F5344CB8AC3E}">
        <p14:creationId xmlns:p14="http://schemas.microsoft.com/office/powerpoint/2010/main" val="2506624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166249-700B-403B-8873-E0B24B341A73}"/>
              </a:ext>
            </a:extLst>
          </p:cNvPr>
          <p:cNvSpPr>
            <a:spLocks noGrp="1"/>
          </p:cNvSpPr>
          <p:nvPr>
            <p:ph type="sldNum" sz="quarter" idx="12"/>
          </p:nvPr>
        </p:nvSpPr>
        <p:spPr/>
        <p:txBody>
          <a:bodyPr/>
          <a:lstStyle/>
          <a:p>
            <a:fld id="{B6F15528-21DE-4FAA-801E-634DDDAF4B2B}" type="slidenum">
              <a:rPr lang="en-US" smtClean="0">
                <a:latin typeface="+mj-lt"/>
              </a:rPr>
              <a:pPr/>
              <a:t>6</a:t>
            </a:fld>
            <a:endParaRPr lang="en-US">
              <a:latin typeface="+mj-lt"/>
            </a:endParaRPr>
          </a:p>
        </p:txBody>
      </p:sp>
      <p:sp>
        <p:nvSpPr>
          <p:cNvPr id="6" name="Title 5"/>
          <p:cNvSpPr>
            <a:spLocks noGrp="1"/>
          </p:cNvSpPr>
          <p:nvPr>
            <p:ph type="ctrTitle"/>
          </p:nvPr>
        </p:nvSpPr>
        <p:spPr/>
        <p:txBody>
          <a:bodyPr/>
          <a:lstStyle/>
          <a:p>
            <a:r>
              <a:rPr lang="en-IN" dirty="0"/>
              <a:t>Goal &amp; Scope Definition</a:t>
            </a:r>
          </a:p>
        </p:txBody>
      </p:sp>
      <p:sp>
        <p:nvSpPr>
          <p:cNvPr id="5" name="Shape 44">
            <a:extLst>
              <a:ext uri="{FF2B5EF4-FFF2-40B4-BE49-F238E27FC236}">
                <a16:creationId xmlns:a16="http://schemas.microsoft.com/office/drawing/2014/main" id="{D296EEE1-7E0B-4661-8956-A6CBE0B177B6}"/>
              </a:ext>
            </a:extLst>
          </p:cNvPr>
          <p:cNvSpPr txBox="1">
            <a:spLocks/>
          </p:cNvSpPr>
          <p:nvPr/>
        </p:nvSpPr>
        <p:spPr>
          <a:xfrm>
            <a:off x="527926" y="1143000"/>
            <a:ext cx="7312886" cy="510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406"/>
              </a:spcBef>
              <a:buSzPct val="100000"/>
              <a:buNone/>
              <a:defRPr sz="1800"/>
            </a:pPr>
            <a:r>
              <a:rPr lang="en-IN" sz="2800" b="1" dirty="0">
                <a:latin typeface="+mn-lt"/>
                <a:ea typeface="Helvetica Neue"/>
                <a:cs typeface="Arial"/>
                <a:sym typeface="Helvetica Neue"/>
              </a:rPr>
              <a:t>Scope</a:t>
            </a:r>
          </a:p>
          <a:p>
            <a:pPr>
              <a:spcBef>
                <a:spcPts val="1406"/>
              </a:spcBef>
              <a:buSzPct val="100000"/>
              <a:buFont typeface="+mj-lt"/>
              <a:buAutoNum type="arabicPeriod"/>
              <a:defRPr sz="1800"/>
            </a:pPr>
            <a:r>
              <a:rPr lang="en-IN" dirty="0">
                <a:latin typeface="+mn-lt"/>
                <a:ea typeface="Times New Roman" panose="02020603050405020304" pitchFamily="18" charset="0"/>
              </a:rPr>
              <a:t>PART 1: Primary Fuel Efficiency &amp; Vehicle Research and Data Collection: Conducting primary and secondary research through literature reviews, interviews with stakeholders, web research catalogues to collate information on vehicle make, model, design and efficiency along with manufacturing and other details. </a:t>
            </a:r>
          </a:p>
          <a:p>
            <a:pPr>
              <a:spcBef>
                <a:spcPts val="1406"/>
              </a:spcBef>
              <a:buSzPct val="100000"/>
              <a:buFont typeface="+mj-lt"/>
              <a:buAutoNum type="arabicPeriod"/>
              <a:defRPr sz="1800"/>
            </a:pPr>
            <a:r>
              <a:rPr lang="en-IN" dirty="0">
                <a:latin typeface="+mn-lt"/>
                <a:ea typeface="Times New Roman" panose="02020603050405020304" pitchFamily="18" charset="0"/>
              </a:rPr>
              <a:t>PART 2: Formulating Vehicle based Emission Factors: Thorough and comprehensive formulizing of vehicle-based emissions factors</a:t>
            </a:r>
          </a:p>
          <a:p>
            <a:pPr>
              <a:spcBef>
                <a:spcPts val="1406"/>
              </a:spcBef>
              <a:buSzPct val="100000"/>
              <a:buFont typeface="+mj-lt"/>
              <a:buAutoNum type="arabicPeriod"/>
              <a:defRPr sz="1800"/>
            </a:pPr>
            <a:r>
              <a:rPr lang="en-IN" dirty="0">
                <a:latin typeface="+mn-lt"/>
                <a:ea typeface="Times New Roman" panose="02020603050405020304" pitchFamily="18" charset="0"/>
              </a:rPr>
              <a:t>PART 3: Conducting Life Cycle Assessments: Designing Spreadsheet models to calculate GHG and Non-Particulate Air Pollution mitigation assessments of Business-As-Usual and Intervention scenarios in accordance with the WRI GHG Protocol’s Product Life Cycle Accounting and Reporting Standard and the Scope 3 Emissions Accounting and Reporting Standard.</a:t>
            </a:r>
          </a:p>
        </p:txBody>
      </p:sp>
    </p:spTree>
    <p:extLst>
      <p:ext uri="{BB962C8B-B14F-4D97-AF65-F5344CB8AC3E}">
        <p14:creationId xmlns:p14="http://schemas.microsoft.com/office/powerpoint/2010/main" val="2926006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166249-700B-403B-8873-E0B24B341A73}"/>
              </a:ext>
            </a:extLst>
          </p:cNvPr>
          <p:cNvSpPr>
            <a:spLocks noGrp="1"/>
          </p:cNvSpPr>
          <p:nvPr>
            <p:ph type="sldNum" sz="quarter" idx="12"/>
          </p:nvPr>
        </p:nvSpPr>
        <p:spPr/>
        <p:txBody>
          <a:bodyPr/>
          <a:lstStyle/>
          <a:p>
            <a:fld id="{B6F15528-21DE-4FAA-801E-634DDDAF4B2B}" type="slidenum">
              <a:rPr lang="en-US" smtClean="0">
                <a:latin typeface="+mj-lt"/>
              </a:rPr>
              <a:pPr/>
              <a:t>7</a:t>
            </a:fld>
            <a:endParaRPr lang="en-US">
              <a:latin typeface="+mj-lt"/>
            </a:endParaRPr>
          </a:p>
        </p:txBody>
      </p:sp>
      <p:sp>
        <p:nvSpPr>
          <p:cNvPr id="6" name="Title 5"/>
          <p:cNvSpPr>
            <a:spLocks noGrp="1"/>
          </p:cNvSpPr>
          <p:nvPr>
            <p:ph type="ctrTitle"/>
          </p:nvPr>
        </p:nvSpPr>
        <p:spPr/>
        <p:txBody>
          <a:bodyPr/>
          <a:lstStyle/>
          <a:p>
            <a:r>
              <a:rPr lang="en-IN" dirty="0"/>
              <a:t>Goal &amp; Scope Definition</a:t>
            </a:r>
          </a:p>
        </p:txBody>
      </p:sp>
      <p:sp>
        <p:nvSpPr>
          <p:cNvPr id="5" name="Shape 44">
            <a:extLst>
              <a:ext uri="{FF2B5EF4-FFF2-40B4-BE49-F238E27FC236}">
                <a16:creationId xmlns:a16="http://schemas.microsoft.com/office/drawing/2014/main" id="{D296EEE1-7E0B-4661-8956-A6CBE0B177B6}"/>
              </a:ext>
            </a:extLst>
          </p:cNvPr>
          <p:cNvSpPr txBox="1">
            <a:spLocks/>
          </p:cNvSpPr>
          <p:nvPr/>
        </p:nvSpPr>
        <p:spPr>
          <a:xfrm>
            <a:off x="527926" y="1143000"/>
            <a:ext cx="7312886" cy="510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406"/>
              </a:spcBef>
              <a:buSzPct val="100000"/>
              <a:buNone/>
              <a:defRPr sz="1800"/>
            </a:pPr>
            <a:r>
              <a:rPr lang="en-IN" sz="2800" b="1" dirty="0">
                <a:latin typeface="+mn-lt"/>
                <a:ea typeface="Helvetica Neue"/>
                <a:cs typeface="Arial"/>
                <a:sym typeface="Helvetica Neue"/>
              </a:rPr>
              <a:t>Scope</a:t>
            </a:r>
          </a:p>
          <a:p>
            <a:pPr>
              <a:spcBef>
                <a:spcPts val="1406"/>
              </a:spcBef>
              <a:buSzPct val="100000"/>
              <a:buFont typeface="+mj-lt"/>
              <a:buAutoNum type="arabicPeriod" startAt="4"/>
              <a:defRPr sz="1800"/>
            </a:pPr>
            <a:r>
              <a:rPr lang="en-IN" dirty="0">
                <a:latin typeface="+mn-lt"/>
                <a:ea typeface="Times New Roman" panose="02020603050405020304" pitchFamily="18" charset="0"/>
              </a:rPr>
              <a:t>PART 4: Estimating Particulate Carbon (Black Carbon) Emissions and local air quality impacts in congruence with the Black Carbon Methodology for the Logistics Sector (2017) developed by the Global Green Freight Project’s Smart Freight Centre.</a:t>
            </a:r>
          </a:p>
          <a:p>
            <a:pPr>
              <a:spcBef>
                <a:spcPts val="1406"/>
              </a:spcBef>
              <a:buSzPct val="100000"/>
              <a:buFont typeface="+mj-lt"/>
              <a:buAutoNum type="arabicPeriod" startAt="4"/>
              <a:defRPr sz="1800"/>
            </a:pPr>
            <a:r>
              <a:rPr lang="en-IN" dirty="0">
                <a:latin typeface="+mn-lt"/>
                <a:ea typeface="Times New Roman" panose="02020603050405020304" pitchFamily="18" charset="0"/>
              </a:rPr>
              <a:t>PART 5: Estimating the economic wellbeing benefits for materially relevant subsets of stakeholders/end-users of products in accordance with specific indicators and methodologies articulated in the Global Reporting Initiative’s ‘G4 Sustainability Reporting Guidelines’ relevant sections related to Economic Performance (G4 EC1 and EC4).</a:t>
            </a:r>
          </a:p>
        </p:txBody>
      </p:sp>
    </p:spTree>
    <p:extLst>
      <p:ext uri="{BB962C8B-B14F-4D97-AF65-F5344CB8AC3E}">
        <p14:creationId xmlns:p14="http://schemas.microsoft.com/office/powerpoint/2010/main" val="653540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166249-700B-403B-8873-E0B24B341A73}"/>
              </a:ext>
            </a:extLst>
          </p:cNvPr>
          <p:cNvSpPr>
            <a:spLocks noGrp="1"/>
          </p:cNvSpPr>
          <p:nvPr>
            <p:ph type="sldNum" sz="quarter" idx="12"/>
          </p:nvPr>
        </p:nvSpPr>
        <p:spPr/>
        <p:txBody>
          <a:bodyPr/>
          <a:lstStyle/>
          <a:p>
            <a:fld id="{B6F15528-21DE-4FAA-801E-634DDDAF4B2B}" type="slidenum">
              <a:rPr lang="en-US" smtClean="0">
                <a:latin typeface="+mj-lt"/>
              </a:rPr>
              <a:pPr/>
              <a:t>8</a:t>
            </a:fld>
            <a:endParaRPr lang="en-US">
              <a:latin typeface="+mj-lt"/>
            </a:endParaRPr>
          </a:p>
        </p:txBody>
      </p:sp>
      <p:sp>
        <p:nvSpPr>
          <p:cNvPr id="6" name="Title 5"/>
          <p:cNvSpPr>
            <a:spLocks noGrp="1"/>
          </p:cNvSpPr>
          <p:nvPr>
            <p:ph type="ctrTitle"/>
          </p:nvPr>
        </p:nvSpPr>
        <p:spPr/>
        <p:txBody>
          <a:bodyPr/>
          <a:lstStyle/>
          <a:p>
            <a:r>
              <a:rPr lang="en-IN" dirty="0"/>
              <a:t>Protocols &amp; Standards</a:t>
            </a:r>
          </a:p>
        </p:txBody>
      </p:sp>
      <p:sp>
        <p:nvSpPr>
          <p:cNvPr id="7" name="Shape 44">
            <a:extLst>
              <a:ext uri="{FF2B5EF4-FFF2-40B4-BE49-F238E27FC236}">
                <a16:creationId xmlns:a16="http://schemas.microsoft.com/office/drawing/2014/main" id="{39740441-56C9-4E26-BF9C-1136485FF56E}"/>
              </a:ext>
            </a:extLst>
          </p:cNvPr>
          <p:cNvSpPr txBox="1">
            <a:spLocks/>
          </p:cNvSpPr>
          <p:nvPr/>
        </p:nvSpPr>
        <p:spPr>
          <a:xfrm>
            <a:off x="527926" y="1143000"/>
            <a:ext cx="7312886" cy="510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406"/>
              </a:spcBef>
              <a:buSzPct val="100000"/>
              <a:buFont typeface="Arial" pitchFamily="34" charset="0"/>
              <a:buNone/>
              <a:defRPr sz="1800"/>
            </a:pPr>
            <a:r>
              <a:rPr lang="en-GB" sz="2400" b="1" dirty="0">
                <a:latin typeface="+mn-lt"/>
                <a:ea typeface="Helvetica Neue"/>
                <a:cs typeface="Arial"/>
                <a:sym typeface="Helvetica Neue"/>
              </a:rPr>
              <a:t>International Protocols followed:</a:t>
            </a:r>
            <a:endParaRPr lang="en-GB" sz="2400" dirty="0">
              <a:latin typeface="+mn-lt"/>
              <a:ea typeface="Helvetica Neue"/>
              <a:cs typeface="Arial"/>
              <a:sym typeface="Helvetica Neue"/>
            </a:endParaRPr>
          </a:p>
          <a:p>
            <a:pPr>
              <a:spcBef>
                <a:spcPts val="1406"/>
              </a:spcBef>
              <a:buSzPct val="100000"/>
              <a:buFont typeface="Wingdings" panose="05000000000000000000" pitchFamily="2" charset="2"/>
              <a:buChar char="Ø"/>
              <a:defRPr sz="1800"/>
            </a:pPr>
            <a:r>
              <a:rPr lang="en-GB" sz="1800" dirty="0">
                <a:latin typeface="+mn-lt"/>
                <a:ea typeface="Helvetica Neue"/>
                <a:cs typeface="Arial"/>
                <a:sym typeface="Helvetica Neue"/>
              </a:rPr>
              <a:t>1996 &amp; 2006 IPCC Guidelines for National Greenhouse Gas Inventories, Vol. 2 – Energy for developing Scope 2 &amp; Scope 3 Emission Factors for Indian Grid Electricity Mix.</a:t>
            </a:r>
          </a:p>
          <a:p>
            <a:pPr>
              <a:spcBef>
                <a:spcPts val="1406"/>
              </a:spcBef>
              <a:buSzPct val="100000"/>
              <a:buFont typeface="Wingdings" panose="05000000000000000000" pitchFamily="2" charset="2"/>
              <a:buChar char="Ø"/>
              <a:defRPr sz="1800"/>
            </a:pPr>
            <a:r>
              <a:rPr lang="en-GB" sz="1800" dirty="0">
                <a:latin typeface="+mn-lt"/>
                <a:ea typeface="Helvetica Neue"/>
                <a:cs typeface="Arial"/>
                <a:sym typeface="Helvetica Neue"/>
              </a:rPr>
              <a:t>EMEP/EEA Air Pollutant Emission Inventory Guidelines.</a:t>
            </a:r>
          </a:p>
          <a:p>
            <a:pPr>
              <a:spcBef>
                <a:spcPts val="1406"/>
              </a:spcBef>
              <a:buSzPct val="100000"/>
              <a:buFont typeface="Wingdings" panose="05000000000000000000" pitchFamily="2" charset="2"/>
              <a:buChar char="Ø"/>
              <a:defRPr sz="1800"/>
            </a:pPr>
            <a:r>
              <a:rPr lang="en-GB" sz="1800" dirty="0">
                <a:latin typeface="+mn-lt"/>
                <a:ea typeface="Helvetica Neue"/>
                <a:cs typeface="Arial"/>
                <a:sym typeface="Helvetica Neue"/>
              </a:rPr>
              <a:t>Greenhouse Gas Protocol’s Product Life Cycle Accounting and Reporting Standard (WRI, WBCSD).</a:t>
            </a:r>
          </a:p>
          <a:p>
            <a:pPr>
              <a:spcBef>
                <a:spcPts val="1406"/>
              </a:spcBef>
              <a:buSzPct val="100000"/>
              <a:buFont typeface="Wingdings" panose="05000000000000000000" pitchFamily="2" charset="2"/>
              <a:buChar char="Ø"/>
              <a:defRPr sz="1800"/>
            </a:pPr>
            <a:r>
              <a:rPr lang="en-IN" sz="1800" dirty="0">
                <a:latin typeface="+mn-lt"/>
                <a:ea typeface="Helvetica Neue"/>
                <a:cs typeface="Arial"/>
                <a:sym typeface="Helvetica Neue"/>
              </a:rPr>
              <a:t>Global Reporting Initiative’s ‘G4 Sustainability Reporting Guidelines.</a:t>
            </a:r>
            <a:endParaRPr lang="en-GB" sz="1800" dirty="0">
              <a:latin typeface="+mn-lt"/>
              <a:ea typeface="Helvetica Neue"/>
              <a:cs typeface="Arial"/>
              <a:sym typeface="Helvetica Neue"/>
            </a:endParaRPr>
          </a:p>
          <a:p>
            <a:pPr>
              <a:spcBef>
                <a:spcPts val="1406"/>
              </a:spcBef>
              <a:buSzPct val="100000"/>
              <a:buFont typeface="Wingdings" panose="05000000000000000000" pitchFamily="2" charset="2"/>
              <a:buChar char="Ø"/>
              <a:defRPr sz="1800"/>
            </a:pPr>
            <a:r>
              <a:rPr lang="en-IN" sz="1800" dirty="0">
                <a:latin typeface="+mn-lt"/>
                <a:ea typeface="Helvetica Neue"/>
                <a:cs typeface="Arial"/>
                <a:sym typeface="Helvetica Neue"/>
              </a:rPr>
              <a:t>Black Carbon Methodology for the Logistics Sector (2017), Global Green Freight Project.</a:t>
            </a:r>
            <a:endParaRPr lang="en-GB" sz="1800" dirty="0">
              <a:latin typeface="+mn-lt"/>
              <a:ea typeface="Helvetica Neue"/>
              <a:cs typeface="Arial"/>
              <a:sym typeface="Helvetica Neue"/>
            </a:endParaRPr>
          </a:p>
          <a:p>
            <a:pPr marL="267743" indent="-267743">
              <a:spcBef>
                <a:spcPts val="1406"/>
              </a:spcBef>
              <a:buSzPct val="100000"/>
              <a:buFont typeface="Arial" pitchFamily="34" charset="0"/>
              <a:buChar char="๏"/>
              <a:defRPr sz="1800"/>
            </a:pPr>
            <a:endParaRPr lang="en-GB" sz="1800" dirty="0">
              <a:latin typeface="Arial"/>
              <a:ea typeface="Helvetica Neue"/>
              <a:cs typeface="Arial"/>
              <a:sym typeface="Helvetica Neue"/>
            </a:endParaRPr>
          </a:p>
        </p:txBody>
      </p:sp>
    </p:spTree>
    <p:extLst>
      <p:ext uri="{BB962C8B-B14F-4D97-AF65-F5344CB8AC3E}">
        <p14:creationId xmlns:p14="http://schemas.microsoft.com/office/powerpoint/2010/main" val="651901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166249-700B-403B-8873-E0B24B341A73}"/>
              </a:ext>
            </a:extLst>
          </p:cNvPr>
          <p:cNvSpPr>
            <a:spLocks noGrp="1"/>
          </p:cNvSpPr>
          <p:nvPr>
            <p:ph type="sldNum" sz="quarter" idx="12"/>
          </p:nvPr>
        </p:nvSpPr>
        <p:spPr/>
        <p:txBody>
          <a:bodyPr/>
          <a:lstStyle/>
          <a:p>
            <a:fld id="{B6F15528-21DE-4FAA-801E-634DDDAF4B2B}" type="slidenum">
              <a:rPr lang="en-US" smtClean="0">
                <a:latin typeface="+mj-lt"/>
              </a:rPr>
              <a:pPr/>
              <a:t>9</a:t>
            </a:fld>
            <a:endParaRPr lang="en-US">
              <a:latin typeface="+mj-lt"/>
            </a:endParaRPr>
          </a:p>
        </p:txBody>
      </p:sp>
      <p:sp>
        <p:nvSpPr>
          <p:cNvPr id="6" name="Title 5"/>
          <p:cNvSpPr>
            <a:spLocks noGrp="1"/>
          </p:cNvSpPr>
          <p:nvPr>
            <p:ph type="ctrTitle"/>
          </p:nvPr>
        </p:nvSpPr>
        <p:spPr/>
        <p:txBody>
          <a:bodyPr/>
          <a:lstStyle/>
          <a:p>
            <a:r>
              <a:rPr lang="en-IN" dirty="0"/>
              <a:t>Table 1 – GHG Mitigation</a:t>
            </a:r>
          </a:p>
        </p:txBody>
      </p:sp>
      <p:sp>
        <p:nvSpPr>
          <p:cNvPr id="5" name="Rectangle 4">
            <a:extLst>
              <a:ext uri="{FF2B5EF4-FFF2-40B4-BE49-F238E27FC236}">
                <a16:creationId xmlns:a16="http://schemas.microsoft.com/office/drawing/2014/main" id="{BC54DB60-0B67-4FC6-8C91-B63EC80AB1B0}"/>
              </a:ext>
            </a:extLst>
          </p:cNvPr>
          <p:cNvSpPr/>
          <p:nvPr/>
        </p:nvSpPr>
        <p:spPr>
          <a:xfrm>
            <a:off x="31440" y="1080449"/>
            <a:ext cx="9081120" cy="369332"/>
          </a:xfrm>
          <a:prstGeom prst="rect">
            <a:avLst/>
          </a:prstGeom>
        </p:spPr>
        <p:txBody>
          <a:bodyPr wrap="square">
            <a:spAutoFit/>
          </a:bodyPr>
          <a:lstStyle/>
          <a:p>
            <a:pPr algn="ctr"/>
            <a:r>
              <a:rPr lang="en-IN" dirty="0"/>
              <a:t>Table 1: Greenhouse Gas Mitigation – </a:t>
            </a:r>
            <a:r>
              <a:rPr lang="en-IN" dirty="0" err="1"/>
              <a:t>upto</a:t>
            </a:r>
            <a:r>
              <a:rPr lang="en-IN" dirty="0"/>
              <a:t> 2025 (BAU Renewables % in Grid)</a:t>
            </a:r>
          </a:p>
        </p:txBody>
      </p:sp>
      <p:graphicFrame>
        <p:nvGraphicFramePr>
          <p:cNvPr id="3" name="Table 2">
            <a:extLst>
              <a:ext uri="{FF2B5EF4-FFF2-40B4-BE49-F238E27FC236}">
                <a16:creationId xmlns:a16="http://schemas.microsoft.com/office/drawing/2014/main" id="{18BE54C6-3B7E-47A0-A9C6-BAD7D08460D9}"/>
              </a:ext>
            </a:extLst>
          </p:cNvPr>
          <p:cNvGraphicFramePr>
            <a:graphicFrameLocks noGrp="1"/>
          </p:cNvGraphicFramePr>
          <p:nvPr>
            <p:extLst>
              <p:ext uri="{D42A27DB-BD31-4B8C-83A1-F6EECF244321}">
                <p14:modId xmlns:p14="http://schemas.microsoft.com/office/powerpoint/2010/main" val="2783920070"/>
              </p:ext>
            </p:extLst>
          </p:nvPr>
        </p:nvGraphicFramePr>
        <p:xfrm>
          <a:off x="260448" y="1665224"/>
          <a:ext cx="8632031" cy="4480560"/>
        </p:xfrm>
        <a:graphic>
          <a:graphicData uri="http://schemas.openxmlformats.org/drawingml/2006/table">
            <a:tbl>
              <a:tblPr firstRow="1" firstCol="1" bandRow="1">
                <a:tableStyleId>{7DF18680-E054-41AD-8BC1-D1AEF772440D}</a:tableStyleId>
              </a:tblPr>
              <a:tblGrid>
                <a:gridCol w="593083">
                  <a:extLst>
                    <a:ext uri="{9D8B030D-6E8A-4147-A177-3AD203B41FA5}">
                      <a16:colId xmlns:a16="http://schemas.microsoft.com/office/drawing/2014/main" val="1902502828"/>
                    </a:ext>
                  </a:extLst>
                </a:gridCol>
                <a:gridCol w="3312742">
                  <a:extLst>
                    <a:ext uri="{9D8B030D-6E8A-4147-A177-3AD203B41FA5}">
                      <a16:colId xmlns:a16="http://schemas.microsoft.com/office/drawing/2014/main" val="878778880"/>
                    </a:ext>
                  </a:extLst>
                </a:gridCol>
                <a:gridCol w="1264591">
                  <a:extLst>
                    <a:ext uri="{9D8B030D-6E8A-4147-A177-3AD203B41FA5}">
                      <a16:colId xmlns:a16="http://schemas.microsoft.com/office/drawing/2014/main" val="3901777"/>
                    </a:ext>
                  </a:extLst>
                </a:gridCol>
                <a:gridCol w="1140532">
                  <a:extLst>
                    <a:ext uri="{9D8B030D-6E8A-4147-A177-3AD203B41FA5}">
                      <a16:colId xmlns:a16="http://schemas.microsoft.com/office/drawing/2014/main" val="1790852077"/>
                    </a:ext>
                  </a:extLst>
                </a:gridCol>
                <a:gridCol w="1056492">
                  <a:extLst>
                    <a:ext uri="{9D8B030D-6E8A-4147-A177-3AD203B41FA5}">
                      <a16:colId xmlns:a16="http://schemas.microsoft.com/office/drawing/2014/main" val="3731712993"/>
                    </a:ext>
                  </a:extLst>
                </a:gridCol>
                <a:gridCol w="1264591">
                  <a:extLst>
                    <a:ext uri="{9D8B030D-6E8A-4147-A177-3AD203B41FA5}">
                      <a16:colId xmlns:a16="http://schemas.microsoft.com/office/drawing/2014/main" val="2580634481"/>
                    </a:ext>
                  </a:extLst>
                </a:gridCol>
              </a:tblGrid>
              <a:tr h="264857">
                <a:tc gridSpan="2">
                  <a:txBody>
                    <a:bodyPr/>
                    <a:lstStyle/>
                    <a:p>
                      <a:pPr algn="l" fontAlgn="ctr"/>
                      <a:r>
                        <a:rPr lang="en-US" sz="1400" u="none" strike="noStrike" dirty="0">
                          <a:effectLst/>
                          <a:latin typeface="+mn-lt"/>
                        </a:rPr>
                        <a:t> </a:t>
                      </a:r>
                    </a:p>
                  </a:txBody>
                  <a:tcPr marL="45720" marR="45720" anchor="ctr"/>
                </a:tc>
                <a:tc hMerge="1">
                  <a:txBody>
                    <a:bodyPr/>
                    <a:lstStyle/>
                    <a:p>
                      <a:pPr algn="l" fontAlgn="ctr"/>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45720" marR="45720" anchor="ctr"/>
                </a:tc>
                <a:tc>
                  <a:txBody>
                    <a:bodyPr/>
                    <a:lstStyle/>
                    <a:p>
                      <a:pPr algn="l" fontAlgn="ctr"/>
                      <a:r>
                        <a:rPr lang="en-US" sz="1400" u="none" strike="noStrike" dirty="0">
                          <a:effectLst/>
                          <a:latin typeface="+mn-lt"/>
                        </a:rPr>
                        <a:t>2022</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2023</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a:effectLst/>
                          <a:latin typeface="+mn-lt"/>
                        </a:rPr>
                        <a:t>2024</a:t>
                      </a:r>
                      <a:endParaRPr lang="en-US" sz="1400" b="0" i="0" u="none" strike="noStrike">
                        <a:solidFill>
                          <a:srgbClr val="000000"/>
                        </a:solidFill>
                        <a:effectLst/>
                        <a:latin typeface="+mn-lt"/>
                      </a:endParaRPr>
                    </a:p>
                  </a:txBody>
                  <a:tcPr marL="45720" marR="45720" anchor="ctr"/>
                </a:tc>
                <a:tc>
                  <a:txBody>
                    <a:bodyPr/>
                    <a:lstStyle/>
                    <a:p>
                      <a:pPr algn="l" fontAlgn="ctr"/>
                      <a:r>
                        <a:rPr lang="en-US" sz="1400" u="none" strike="noStrike">
                          <a:effectLst/>
                          <a:latin typeface="+mn-lt"/>
                        </a:rPr>
                        <a:t>2025</a:t>
                      </a:r>
                      <a:endParaRPr lang="en-US" sz="1400" b="0" i="0" u="none" strike="noStrike">
                        <a:solidFill>
                          <a:srgbClr val="000000"/>
                        </a:solidFill>
                        <a:effectLst/>
                        <a:latin typeface="+mn-lt"/>
                      </a:endParaRPr>
                    </a:p>
                  </a:txBody>
                  <a:tcPr marL="45720" marR="45720" anchor="ctr"/>
                </a:tc>
                <a:extLst>
                  <a:ext uri="{0D108BD9-81ED-4DB2-BD59-A6C34878D82A}">
                    <a16:rowId xmlns:a16="http://schemas.microsoft.com/office/drawing/2014/main" val="4148851940"/>
                  </a:ext>
                </a:extLst>
              </a:tr>
              <a:tr h="264857">
                <a:tc>
                  <a:txBody>
                    <a:bodyPr/>
                    <a:lstStyle/>
                    <a:p>
                      <a:pPr algn="l" fontAlgn="ctr"/>
                      <a:r>
                        <a:rPr lang="en-US" sz="1200" u="none" strike="noStrike">
                          <a:effectLst/>
                          <a:latin typeface="+mn-lt"/>
                        </a:rPr>
                        <a:t>Sr. No.</a:t>
                      </a:r>
                      <a:endParaRPr lang="en-US" sz="1200" b="1" i="0" u="none" strike="noStrike">
                        <a:solidFill>
                          <a:srgbClr val="000000"/>
                        </a:solidFill>
                        <a:effectLst/>
                        <a:latin typeface="+mn-lt"/>
                      </a:endParaRPr>
                    </a:p>
                  </a:txBody>
                  <a:tcPr marL="45720" marR="45720" anchor="ctr"/>
                </a:tc>
                <a:tc>
                  <a:txBody>
                    <a:bodyPr/>
                    <a:lstStyle/>
                    <a:p>
                      <a:pPr algn="l" fontAlgn="ctr"/>
                      <a:r>
                        <a:rPr lang="en-US" sz="1400" u="none" strike="noStrike" dirty="0">
                          <a:solidFill>
                            <a:schemeClr val="bg1"/>
                          </a:solidFill>
                          <a:effectLst/>
                          <a:latin typeface="+mn-lt"/>
                        </a:rPr>
                        <a:t>Vehicle Type</a:t>
                      </a:r>
                      <a:endParaRPr lang="en-US" sz="1400" b="1" i="0" u="none" strike="noStrike" dirty="0">
                        <a:solidFill>
                          <a:schemeClr val="bg1"/>
                        </a:solidFill>
                        <a:effectLst/>
                        <a:latin typeface="+mn-lt"/>
                      </a:endParaRPr>
                    </a:p>
                  </a:txBody>
                  <a:tcPr marL="45720" marR="45720" anchor="ctr">
                    <a:solidFill>
                      <a:schemeClr val="bg1">
                        <a:lumMod val="50000"/>
                      </a:schemeClr>
                    </a:solidFill>
                  </a:tcPr>
                </a:tc>
                <a:tc>
                  <a:txBody>
                    <a:bodyPr/>
                    <a:lstStyle/>
                    <a:p>
                      <a:pPr algn="l" fontAlgn="ctr"/>
                      <a:r>
                        <a:rPr lang="en-US" sz="1400" u="none" strike="noStrike" dirty="0">
                          <a:solidFill>
                            <a:schemeClr val="bg1"/>
                          </a:solidFill>
                          <a:effectLst/>
                          <a:latin typeface="+mn-lt"/>
                        </a:rPr>
                        <a:t>(</a:t>
                      </a:r>
                      <a:r>
                        <a:rPr lang="en-US" sz="1400" u="none" strike="noStrike" dirty="0" err="1">
                          <a:solidFill>
                            <a:schemeClr val="bg1"/>
                          </a:solidFill>
                          <a:effectLst/>
                          <a:latin typeface="+mn-lt"/>
                        </a:rPr>
                        <a:t>tonnes</a:t>
                      </a:r>
                      <a:r>
                        <a:rPr lang="en-US" sz="1400" u="none" strike="noStrike" dirty="0">
                          <a:solidFill>
                            <a:schemeClr val="bg1"/>
                          </a:solidFill>
                          <a:effectLst/>
                          <a:latin typeface="+mn-lt"/>
                        </a:rPr>
                        <a:t> CO2e)</a:t>
                      </a:r>
                      <a:endParaRPr lang="en-US" sz="1400" b="0" i="0" u="none" strike="noStrike" dirty="0">
                        <a:solidFill>
                          <a:schemeClr val="bg1"/>
                        </a:solidFill>
                        <a:effectLst/>
                        <a:latin typeface="+mn-lt"/>
                      </a:endParaRPr>
                    </a:p>
                  </a:txBody>
                  <a:tcPr marL="45720" marR="45720" anchor="ctr">
                    <a:solidFill>
                      <a:schemeClr val="bg1">
                        <a:lumMod val="50000"/>
                      </a:schemeClr>
                    </a:solidFill>
                  </a:tcPr>
                </a:tc>
                <a:tc>
                  <a:txBody>
                    <a:bodyPr/>
                    <a:lstStyle/>
                    <a:p>
                      <a:pPr algn="l" fontAlgn="ctr"/>
                      <a:r>
                        <a:rPr lang="en-US" sz="1400" u="none" strike="noStrike" dirty="0">
                          <a:solidFill>
                            <a:schemeClr val="bg1"/>
                          </a:solidFill>
                          <a:effectLst/>
                          <a:latin typeface="+mn-lt"/>
                        </a:rPr>
                        <a:t>(</a:t>
                      </a:r>
                      <a:r>
                        <a:rPr lang="en-US" sz="1400" u="none" strike="noStrike" dirty="0" err="1">
                          <a:solidFill>
                            <a:schemeClr val="bg1"/>
                          </a:solidFill>
                          <a:effectLst/>
                          <a:latin typeface="+mn-lt"/>
                        </a:rPr>
                        <a:t>tonnes</a:t>
                      </a:r>
                      <a:r>
                        <a:rPr lang="en-US" sz="1400" u="none" strike="noStrike" dirty="0">
                          <a:solidFill>
                            <a:schemeClr val="bg1"/>
                          </a:solidFill>
                          <a:effectLst/>
                          <a:latin typeface="+mn-lt"/>
                        </a:rPr>
                        <a:t> CO2e)</a:t>
                      </a:r>
                      <a:endParaRPr lang="en-US" sz="1400" b="0" i="0" u="none" strike="noStrike" dirty="0">
                        <a:solidFill>
                          <a:schemeClr val="bg1"/>
                        </a:solidFill>
                        <a:effectLst/>
                        <a:latin typeface="+mn-lt"/>
                      </a:endParaRPr>
                    </a:p>
                  </a:txBody>
                  <a:tcPr marL="45720" marR="45720" anchor="ctr">
                    <a:solidFill>
                      <a:schemeClr val="bg1">
                        <a:lumMod val="50000"/>
                      </a:schemeClr>
                    </a:solidFill>
                  </a:tcPr>
                </a:tc>
                <a:tc>
                  <a:txBody>
                    <a:bodyPr/>
                    <a:lstStyle/>
                    <a:p>
                      <a:pPr algn="l" fontAlgn="ctr"/>
                      <a:r>
                        <a:rPr lang="en-US" sz="1400" u="none" strike="noStrike" dirty="0">
                          <a:solidFill>
                            <a:schemeClr val="bg1"/>
                          </a:solidFill>
                          <a:effectLst/>
                          <a:latin typeface="+mn-lt"/>
                        </a:rPr>
                        <a:t>(</a:t>
                      </a:r>
                      <a:r>
                        <a:rPr lang="en-US" sz="1400" u="none" strike="noStrike" dirty="0" err="1">
                          <a:solidFill>
                            <a:schemeClr val="bg1"/>
                          </a:solidFill>
                          <a:effectLst/>
                          <a:latin typeface="+mn-lt"/>
                        </a:rPr>
                        <a:t>tonnes</a:t>
                      </a:r>
                      <a:r>
                        <a:rPr lang="en-US" sz="1400" u="none" strike="noStrike" dirty="0">
                          <a:solidFill>
                            <a:schemeClr val="bg1"/>
                          </a:solidFill>
                          <a:effectLst/>
                          <a:latin typeface="+mn-lt"/>
                        </a:rPr>
                        <a:t> CO2e)</a:t>
                      </a:r>
                      <a:endParaRPr lang="en-US" sz="1400" b="0" i="0" u="none" strike="noStrike" dirty="0">
                        <a:solidFill>
                          <a:schemeClr val="bg1"/>
                        </a:solidFill>
                        <a:effectLst/>
                        <a:latin typeface="+mn-lt"/>
                      </a:endParaRPr>
                    </a:p>
                  </a:txBody>
                  <a:tcPr marL="45720" marR="45720" anchor="ctr">
                    <a:solidFill>
                      <a:schemeClr val="bg1">
                        <a:lumMod val="50000"/>
                      </a:schemeClr>
                    </a:solidFill>
                  </a:tcPr>
                </a:tc>
                <a:tc>
                  <a:txBody>
                    <a:bodyPr/>
                    <a:lstStyle/>
                    <a:p>
                      <a:pPr algn="l" fontAlgn="ctr"/>
                      <a:r>
                        <a:rPr lang="en-US" sz="1400" u="none" strike="noStrike" dirty="0">
                          <a:solidFill>
                            <a:schemeClr val="bg1"/>
                          </a:solidFill>
                          <a:effectLst/>
                          <a:latin typeface="+mn-lt"/>
                        </a:rPr>
                        <a:t>(</a:t>
                      </a:r>
                      <a:r>
                        <a:rPr lang="en-US" sz="1400" u="none" strike="noStrike" dirty="0" err="1">
                          <a:solidFill>
                            <a:schemeClr val="bg1"/>
                          </a:solidFill>
                          <a:effectLst/>
                          <a:latin typeface="+mn-lt"/>
                        </a:rPr>
                        <a:t>tonnes</a:t>
                      </a:r>
                      <a:r>
                        <a:rPr lang="en-US" sz="1400" u="none" strike="noStrike" dirty="0">
                          <a:solidFill>
                            <a:schemeClr val="bg1"/>
                          </a:solidFill>
                          <a:effectLst/>
                          <a:latin typeface="+mn-lt"/>
                        </a:rPr>
                        <a:t> CO2e)</a:t>
                      </a:r>
                      <a:endParaRPr lang="en-US" sz="1400" b="0" i="0" u="none" strike="noStrike" dirty="0">
                        <a:solidFill>
                          <a:schemeClr val="bg1"/>
                        </a:solidFill>
                        <a:effectLst/>
                        <a:latin typeface="+mn-lt"/>
                      </a:endParaRPr>
                    </a:p>
                  </a:txBody>
                  <a:tcPr marL="45720" marR="45720" anchor="ctr">
                    <a:solidFill>
                      <a:schemeClr val="bg1">
                        <a:lumMod val="50000"/>
                      </a:schemeClr>
                    </a:solidFill>
                  </a:tcPr>
                </a:tc>
                <a:extLst>
                  <a:ext uri="{0D108BD9-81ED-4DB2-BD59-A6C34878D82A}">
                    <a16:rowId xmlns:a16="http://schemas.microsoft.com/office/drawing/2014/main" val="4021232739"/>
                  </a:ext>
                </a:extLst>
              </a:tr>
              <a:tr h="264857">
                <a:tc>
                  <a:txBody>
                    <a:bodyPr/>
                    <a:lstStyle/>
                    <a:p>
                      <a:pPr algn="l" fontAlgn="ctr"/>
                      <a:r>
                        <a:rPr lang="en-US" sz="1400" u="none" strike="noStrike" dirty="0">
                          <a:effectLst/>
                          <a:latin typeface="+mn-lt"/>
                        </a:rPr>
                        <a:t>1</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Bus (Heavy Duty) - India</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0" marR="0" marT="0" marB="0" anchor="b"/>
                </a:tc>
                <a:extLst>
                  <a:ext uri="{0D108BD9-81ED-4DB2-BD59-A6C34878D82A}">
                    <a16:rowId xmlns:a16="http://schemas.microsoft.com/office/drawing/2014/main" val="3660820000"/>
                  </a:ext>
                </a:extLst>
              </a:tr>
              <a:tr h="264857">
                <a:tc>
                  <a:txBody>
                    <a:bodyPr/>
                    <a:lstStyle/>
                    <a:p>
                      <a:pPr algn="l" fontAlgn="ctr"/>
                      <a:r>
                        <a:rPr lang="en-US" sz="1400" u="none" strike="noStrike" dirty="0">
                          <a:effectLst/>
                          <a:latin typeface="+mn-lt"/>
                        </a:rPr>
                        <a:t>2</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Bus (Heavy Duty) - World</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dirty="0">
                          <a:solidFill>
                            <a:srgbClr val="000000"/>
                          </a:solidFill>
                          <a:effectLst/>
                          <a:latin typeface="Calibri" panose="020F0502020204030204" pitchFamily="34" charset="0"/>
                        </a:rPr>
                        <a:t>          2,872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29,519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105,649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248,656 </a:t>
                      </a:r>
                    </a:p>
                  </a:txBody>
                  <a:tcPr marL="0" marR="0" marT="0" marB="0" anchor="b"/>
                </a:tc>
                <a:extLst>
                  <a:ext uri="{0D108BD9-81ED-4DB2-BD59-A6C34878D82A}">
                    <a16:rowId xmlns:a16="http://schemas.microsoft.com/office/drawing/2014/main" val="4100542656"/>
                  </a:ext>
                </a:extLst>
              </a:tr>
              <a:tr h="264857">
                <a:tc>
                  <a:txBody>
                    <a:bodyPr/>
                    <a:lstStyle/>
                    <a:p>
                      <a:pPr algn="l" fontAlgn="ctr"/>
                      <a:r>
                        <a:rPr lang="en-US" sz="1400" u="none" strike="noStrike" dirty="0">
                          <a:effectLst/>
                          <a:latin typeface="+mn-lt"/>
                        </a:rPr>
                        <a:t>3</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Scooter - India</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1,169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8,248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22,557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49,632 </a:t>
                      </a:r>
                    </a:p>
                  </a:txBody>
                  <a:tcPr marL="0" marR="0" marT="0" marB="0" anchor="b"/>
                </a:tc>
                <a:extLst>
                  <a:ext uri="{0D108BD9-81ED-4DB2-BD59-A6C34878D82A}">
                    <a16:rowId xmlns:a16="http://schemas.microsoft.com/office/drawing/2014/main" val="984546407"/>
                  </a:ext>
                </a:extLst>
              </a:tr>
              <a:tr h="264857">
                <a:tc>
                  <a:txBody>
                    <a:bodyPr/>
                    <a:lstStyle/>
                    <a:p>
                      <a:pPr algn="l" fontAlgn="ctr"/>
                      <a:r>
                        <a:rPr lang="en-US" sz="1400" u="none" strike="noStrike" dirty="0">
                          <a:effectLst/>
                          <a:latin typeface="+mn-lt"/>
                        </a:rPr>
                        <a:t>4</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Scooter - World</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24,380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98,418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225,039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455,147 </a:t>
                      </a:r>
                    </a:p>
                  </a:txBody>
                  <a:tcPr marL="0" marR="0" marT="0" marB="0" anchor="b"/>
                </a:tc>
                <a:extLst>
                  <a:ext uri="{0D108BD9-81ED-4DB2-BD59-A6C34878D82A}">
                    <a16:rowId xmlns:a16="http://schemas.microsoft.com/office/drawing/2014/main" val="670472513"/>
                  </a:ext>
                </a:extLst>
              </a:tr>
              <a:tr h="264857">
                <a:tc>
                  <a:txBody>
                    <a:bodyPr/>
                    <a:lstStyle/>
                    <a:p>
                      <a:pPr algn="l" fontAlgn="ctr"/>
                      <a:r>
                        <a:rPr lang="en-US" sz="1400" u="none" strike="noStrike" dirty="0">
                          <a:effectLst/>
                          <a:latin typeface="+mn-lt"/>
                        </a:rPr>
                        <a:t>5</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Three Wheeler (Freight) - India</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5,234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19,607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80,242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160,516 </a:t>
                      </a:r>
                    </a:p>
                  </a:txBody>
                  <a:tcPr marL="0" marR="0" marT="0" marB="0" anchor="b"/>
                </a:tc>
                <a:extLst>
                  <a:ext uri="{0D108BD9-81ED-4DB2-BD59-A6C34878D82A}">
                    <a16:rowId xmlns:a16="http://schemas.microsoft.com/office/drawing/2014/main" val="2382324759"/>
                  </a:ext>
                </a:extLst>
              </a:tr>
              <a:tr h="264857">
                <a:tc>
                  <a:txBody>
                    <a:bodyPr/>
                    <a:lstStyle/>
                    <a:p>
                      <a:pPr algn="l" fontAlgn="ctr"/>
                      <a:r>
                        <a:rPr lang="en-US" sz="1400" u="none" strike="noStrike" dirty="0">
                          <a:effectLst/>
                          <a:latin typeface="+mn-lt"/>
                        </a:rPr>
                        <a:t>6</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Three Wheeler (Freight) - World</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   </a:t>
                      </a:r>
                    </a:p>
                  </a:txBody>
                  <a:tcPr marL="0" marR="0" marT="0" marB="0" anchor="b"/>
                </a:tc>
                <a:extLst>
                  <a:ext uri="{0D108BD9-81ED-4DB2-BD59-A6C34878D82A}">
                    <a16:rowId xmlns:a16="http://schemas.microsoft.com/office/drawing/2014/main" val="2050292199"/>
                  </a:ext>
                </a:extLst>
              </a:tr>
              <a:tr h="264857">
                <a:tc>
                  <a:txBody>
                    <a:bodyPr/>
                    <a:lstStyle/>
                    <a:p>
                      <a:pPr algn="l" fontAlgn="ctr"/>
                      <a:r>
                        <a:rPr lang="en-US" sz="1400" u="none" strike="noStrike" dirty="0">
                          <a:effectLst/>
                          <a:latin typeface="+mn-lt"/>
                        </a:rPr>
                        <a:t>7</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Three Wheeler (Passenger) - India</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2,595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23,694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102,720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158,658 </a:t>
                      </a:r>
                    </a:p>
                  </a:txBody>
                  <a:tcPr marL="0" marR="0" marT="0" marB="0" anchor="b"/>
                </a:tc>
                <a:extLst>
                  <a:ext uri="{0D108BD9-81ED-4DB2-BD59-A6C34878D82A}">
                    <a16:rowId xmlns:a16="http://schemas.microsoft.com/office/drawing/2014/main" val="2591025395"/>
                  </a:ext>
                </a:extLst>
              </a:tr>
              <a:tr h="264857">
                <a:tc>
                  <a:txBody>
                    <a:bodyPr/>
                    <a:lstStyle/>
                    <a:p>
                      <a:pPr algn="l" fontAlgn="ctr"/>
                      <a:r>
                        <a:rPr lang="en-US" sz="1400" u="none" strike="noStrike" dirty="0">
                          <a:effectLst/>
                          <a:latin typeface="+mn-lt"/>
                        </a:rPr>
                        <a:t>8</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Three Wheeler (Passenger) - World</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17,853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58,292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121,937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225,773 </a:t>
                      </a:r>
                    </a:p>
                  </a:txBody>
                  <a:tcPr marL="0" marR="0" marT="0" marB="0" anchor="b"/>
                </a:tc>
                <a:extLst>
                  <a:ext uri="{0D108BD9-81ED-4DB2-BD59-A6C34878D82A}">
                    <a16:rowId xmlns:a16="http://schemas.microsoft.com/office/drawing/2014/main" val="3005074963"/>
                  </a:ext>
                </a:extLst>
              </a:tr>
              <a:tr h="264857">
                <a:tc>
                  <a:txBody>
                    <a:bodyPr/>
                    <a:lstStyle/>
                    <a:p>
                      <a:pPr algn="l" fontAlgn="ctr"/>
                      <a:r>
                        <a:rPr lang="en-US" sz="1400" u="none" strike="noStrike" dirty="0">
                          <a:effectLst/>
                          <a:latin typeface="+mn-lt"/>
                        </a:rPr>
                        <a:t>9</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Truck (Light Duty) - India</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   </a:t>
                      </a:r>
                    </a:p>
                  </a:txBody>
                  <a:tcPr marL="0" marR="0" marT="0" marB="0" anchor="b"/>
                </a:tc>
                <a:tc>
                  <a:txBody>
                    <a:bodyPr/>
                    <a:lstStyle/>
                    <a:p>
                      <a:pPr algn="l" fontAlgn="b"/>
                      <a:r>
                        <a:rPr lang="en-US" sz="1400" b="0" i="0" u="none" strike="noStrike" dirty="0">
                          <a:solidFill>
                            <a:srgbClr val="000000"/>
                          </a:solidFill>
                          <a:effectLst/>
                          <a:latin typeface="Calibri" panose="020F0502020204030204" pitchFamily="34" charset="0"/>
                        </a:rPr>
                        <a:t>            4,559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47,703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129,877 </a:t>
                      </a:r>
                    </a:p>
                  </a:txBody>
                  <a:tcPr marL="0" marR="0" marT="0" marB="0" anchor="b"/>
                </a:tc>
                <a:extLst>
                  <a:ext uri="{0D108BD9-81ED-4DB2-BD59-A6C34878D82A}">
                    <a16:rowId xmlns:a16="http://schemas.microsoft.com/office/drawing/2014/main" val="2431930686"/>
                  </a:ext>
                </a:extLst>
              </a:tr>
              <a:tr h="264857">
                <a:tc>
                  <a:txBody>
                    <a:bodyPr/>
                    <a:lstStyle/>
                    <a:p>
                      <a:pPr algn="l" fontAlgn="ctr"/>
                      <a:r>
                        <a:rPr lang="en-US" sz="1400" u="none" strike="noStrike" dirty="0">
                          <a:effectLst/>
                          <a:latin typeface="+mn-lt"/>
                        </a:rPr>
                        <a:t>10</a:t>
                      </a:r>
                      <a:endParaRPr lang="en-US" sz="1400" b="0" i="0" u="none" strike="noStrike" dirty="0">
                        <a:solidFill>
                          <a:srgbClr val="000000"/>
                        </a:solidFill>
                        <a:effectLst/>
                        <a:latin typeface="+mn-lt"/>
                      </a:endParaRPr>
                    </a:p>
                  </a:txBody>
                  <a:tcPr marL="45720" marR="45720" anchor="ctr"/>
                </a:tc>
                <a:tc>
                  <a:txBody>
                    <a:bodyPr/>
                    <a:lstStyle/>
                    <a:p>
                      <a:pPr algn="l" fontAlgn="ctr"/>
                      <a:r>
                        <a:rPr lang="en-US" sz="1400" u="none" strike="noStrike" dirty="0">
                          <a:effectLst/>
                          <a:latin typeface="+mn-lt"/>
                        </a:rPr>
                        <a:t>Truck (Light Duty) - World</a:t>
                      </a:r>
                      <a:endParaRPr lang="en-US" sz="1400" b="0" i="0" u="none" strike="noStrike" dirty="0">
                        <a:solidFill>
                          <a:srgbClr val="000000"/>
                        </a:solidFill>
                        <a:effectLst/>
                        <a:latin typeface="+mn-lt"/>
                      </a:endParaRPr>
                    </a:p>
                  </a:txBody>
                  <a:tcPr marL="45720" marR="45720" anchor="ctr"/>
                </a:tc>
                <a:tc>
                  <a:txBody>
                    <a:bodyPr/>
                    <a:lstStyle/>
                    <a:p>
                      <a:pPr algn="l" fontAlgn="b"/>
                      <a:r>
                        <a:rPr lang="en-US" sz="1400" b="0" i="0" u="none" strike="noStrike">
                          <a:solidFill>
                            <a:srgbClr val="000000"/>
                          </a:solidFill>
                          <a:effectLst/>
                          <a:latin typeface="Calibri" panose="020F0502020204030204" pitchFamily="34" charset="0"/>
                        </a:rPr>
                        <a:t>                 -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37,774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114,055 </a:t>
                      </a:r>
                    </a:p>
                  </a:txBody>
                  <a:tcPr marL="0" marR="0" marT="0" marB="0" anchor="b"/>
                </a:tc>
                <a:tc>
                  <a:txBody>
                    <a:bodyPr/>
                    <a:lstStyle/>
                    <a:p>
                      <a:pPr algn="l" fontAlgn="b"/>
                      <a:r>
                        <a:rPr lang="en-US" sz="1400" b="0" i="0" u="none" strike="noStrike">
                          <a:solidFill>
                            <a:srgbClr val="000000"/>
                          </a:solidFill>
                          <a:effectLst/>
                          <a:latin typeface="Calibri" panose="020F0502020204030204" pitchFamily="34" charset="0"/>
                        </a:rPr>
                        <a:t>           230,072 </a:t>
                      </a:r>
                    </a:p>
                  </a:txBody>
                  <a:tcPr marL="0" marR="0" marT="0" marB="0" anchor="b"/>
                </a:tc>
                <a:extLst>
                  <a:ext uri="{0D108BD9-81ED-4DB2-BD59-A6C34878D82A}">
                    <a16:rowId xmlns:a16="http://schemas.microsoft.com/office/drawing/2014/main" val="1417059084"/>
                  </a:ext>
                </a:extLst>
              </a:tr>
              <a:tr h="264857">
                <a:tc gridSpan="2">
                  <a:txBody>
                    <a:bodyPr/>
                    <a:lstStyle/>
                    <a:p>
                      <a:pPr algn="l" fontAlgn="ctr"/>
                      <a:r>
                        <a:rPr lang="en-US" sz="1400" u="none" strike="noStrike" dirty="0">
                          <a:effectLst/>
                          <a:latin typeface="+mn-lt"/>
                        </a:rPr>
                        <a:t>Total</a:t>
                      </a:r>
                    </a:p>
                  </a:txBody>
                  <a:tcPr marL="45720" marR="45720" anchor="ctr"/>
                </a:tc>
                <a:tc hMerge="1">
                  <a:txBody>
                    <a:bodyPr/>
                    <a:lstStyle/>
                    <a:p>
                      <a:pPr algn="l" fontAlgn="ctr"/>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45720" marR="45720" anchor="ctr"/>
                </a:tc>
                <a:tc>
                  <a:txBody>
                    <a:bodyPr/>
                    <a:lstStyle/>
                    <a:p>
                      <a:pPr algn="l" fontAlgn="b"/>
                      <a:r>
                        <a:rPr lang="en-US" sz="1600" b="1" i="0" u="none" strike="noStrike" dirty="0">
                          <a:solidFill>
                            <a:srgbClr val="000000"/>
                          </a:solidFill>
                          <a:effectLst/>
                          <a:latin typeface="Calibri" panose="020F0502020204030204" pitchFamily="34" charset="0"/>
                        </a:rPr>
                        <a:t>54,104 </a:t>
                      </a:r>
                    </a:p>
                  </a:txBody>
                  <a:tcPr marL="0" marR="0" marT="0" marB="0" anchor="b"/>
                </a:tc>
                <a:tc>
                  <a:txBody>
                    <a:bodyPr/>
                    <a:lstStyle/>
                    <a:p>
                      <a:pPr algn="l" fontAlgn="b"/>
                      <a:r>
                        <a:rPr lang="en-US" sz="1600" b="1" i="0" u="none" strike="noStrike" dirty="0">
                          <a:solidFill>
                            <a:srgbClr val="000000"/>
                          </a:solidFill>
                          <a:effectLst/>
                          <a:latin typeface="Calibri" panose="020F0502020204030204" pitchFamily="34" charset="0"/>
                        </a:rPr>
                        <a:t>280,112 </a:t>
                      </a:r>
                    </a:p>
                  </a:txBody>
                  <a:tcPr marL="0" marR="0" marT="0" marB="0" anchor="b"/>
                </a:tc>
                <a:tc>
                  <a:txBody>
                    <a:bodyPr/>
                    <a:lstStyle/>
                    <a:p>
                      <a:pPr algn="l" fontAlgn="b"/>
                      <a:r>
                        <a:rPr lang="en-US" sz="1600" b="1" i="0" u="none" strike="noStrike" dirty="0">
                          <a:solidFill>
                            <a:srgbClr val="000000"/>
                          </a:solidFill>
                          <a:effectLst/>
                          <a:latin typeface="Calibri" panose="020F0502020204030204" pitchFamily="34" charset="0"/>
                        </a:rPr>
                        <a:t>819,902 </a:t>
                      </a:r>
                    </a:p>
                  </a:txBody>
                  <a:tcPr marL="0" marR="0" marT="0" marB="0" anchor="b"/>
                </a:tc>
                <a:tc>
                  <a:txBody>
                    <a:bodyPr/>
                    <a:lstStyle/>
                    <a:p>
                      <a:pPr algn="l" fontAlgn="b"/>
                      <a:r>
                        <a:rPr lang="en-US" sz="1600" b="1" i="0" u="none" strike="noStrike" dirty="0">
                          <a:solidFill>
                            <a:srgbClr val="000000"/>
                          </a:solidFill>
                          <a:effectLst/>
                          <a:latin typeface="Calibri" panose="020F0502020204030204" pitchFamily="34" charset="0"/>
                        </a:rPr>
                        <a:t>1,658,329 </a:t>
                      </a:r>
                    </a:p>
                  </a:txBody>
                  <a:tcPr marL="0" marR="0" marT="0" marB="0" anchor="b"/>
                </a:tc>
                <a:extLst>
                  <a:ext uri="{0D108BD9-81ED-4DB2-BD59-A6C34878D82A}">
                    <a16:rowId xmlns:a16="http://schemas.microsoft.com/office/drawing/2014/main" val="3509792435"/>
                  </a:ext>
                </a:extLst>
              </a:tr>
              <a:tr h="264857">
                <a:tc gridSpan="2">
                  <a:txBody>
                    <a:bodyPr/>
                    <a:lstStyle/>
                    <a:p>
                      <a:pPr algn="l" fontAlgn="ctr"/>
                      <a:r>
                        <a:rPr lang="en-US" sz="1400" u="none" strike="noStrike" dirty="0">
                          <a:effectLst/>
                          <a:latin typeface="+mn-lt"/>
                        </a:rPr>
                        <a:t>Cumulative</a:t>
                      </a:r>
                    </a:p>
                  </a:txBody>
                  <a:tcPr marL="45720" marR="45720" anchor="ctr"/>
                </a:tc>
                <a:tc hMerge="1">
                  <a:txBody>
                    <a:bodyPr/>
                    <a:lstStyle/>
                    <a:p>
                      <a:pPr algn="l" fontAlgn="ctr"/>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45720" marR="45720" anchor="ctr"/>
                </a:tc>
                <a:tc>
                  <a:txBody>
                    <a:bodyPr/>
                    <a:lstStyle/>
                    <a:p>
                      <a:pPr algn="l" fontAlgn="b"/>
                      <a:r>
                        <a:rPr lang="en-US" sz="1600" b="1" i="0" u="none" strike="noStrike" dirty="0">
                          <a:solidFill>
                            <a:srgbClr val="000000"/>
                          </a:solidFill>
                          <a:effectLst/>
                          <a:latin typeface="Calibri" panose="020F0502020204030204" pitchFamily="34" charset="0"/>
                        </a:rPr>
                        <a:t>54,104 </a:t>
                      </a:r>
                    </a:p>
                  </a:txBody>
                  <a:tcPr marL="0" marR="0" marT="0" marB="0" anchor="ctr">
                    <a:solidFill>
                      <a:schemeClr val="accent3"/>
                    </a:solidFill>
                  </a:tcPr>
                </a:tc>
                <a:tc>
                  <a:txBody>
                    <a:bodyPr/>
                    <a:lstStyle/>
                    <a:p>
                      <a:pPr algn="l" fontAlgn="b"/>
                      <a:r>
                        <a:rPr lang="en-US" sz="1600" b="1" i="0" u="none" strike="noStrike" dirty="0">
                          <a:solidFill>
                            <a:srgbClr val="000000"/>
                          </a:solidFill>
                          <a:effectLst/>
                          <a:latin typeface="Calibri" panose="020F0502020204030204" pitchFamily="34" charset="0"/>
                        </a:rPr>
                        <a:t>334,216 </a:t>
                      </a:r>
                    </a:p>
                  </a:txBody>
                  <a:tcPr marL="0" marR="0" marT="0" marB="0" anchor="ctr">
                    <a:solidFill>
                      <a:schemeClr val="accent3"/>
                    </a:solidFill>
                  </a:tcPr>
                </a:tc>
                <a:tc>
                  <a:txBody>
                    <a:bodyPr/>
                    <a:lstStyle/>
                    <a:p>
                      <a:pPr algn="l" fontAlgn="b"/>
                      <a:r>
                        <a:rPr lang="en-US" sz="1600" b="1" i="0" u="none" strike="noStrike" dirty="0">
                          <a:solidFill>
                            <a:srgbClr val="000000"/>
                          </a:solidFill>
                          <a:effectLst/>
                          <a:latin typeface="Calibri" panose="020F0502020204030204" pitchFamily="34" charset="0"/>
                        </a:rPr>
                        <a:t>1,154,119 </a:t>
                      </a:r>
                    </a:p>
                  </a:txBody>
                  <a:tcPr marL="0" marR="0" marT="0" marB="0" anchor="ctr">
                    <a:solidFill>
                      <a:schemeClr val="accent3"/>
                    </a:solidFill>
                  </a:tcPr>
                </a:tc>
                <a:tc>
                  <a:txBody>
                    <a:bodyPr/>
                    <a:lstStyle/>
                    <a:p>
                      <a:pPr algn="l" fontAlgn="b"/>
                      <a:r>
                        <a:rPr lang="en-US" sz="1600" b="1" i="0" u="none" strike="noStrike" dirty="0">
                          <a:solidFill>
                            <a:srgbClr val="000000"/>
                          </a:solidFill>
                          <a:effectLst/>
                          <a:latin typeface="Calibri" panose="020F0502020204030204" pitchFamily="34" charset="0"/>
                        </a:rPr>
                        <a:t>2,812,448 </a:t>
                      </a:r>
                    </a:p>
                  </a:txBody>
                  <a:tcPr marL="0" marR="0" marT="0" marB="0" anchor="ctr">
                    <a:solidFill>
                      <a:schemeClr val="accent3"/>
                    </a:solidFill>
                  </a:tcPr>
                </a:tc>
                <a:extLst>
                  <a:ext uri="{0D108BD9-81ED-4DB2-BD59-A6C34878D82A}">
                    <a16:rowId xmlns:a16="http://schemas.microsoft.com/office/drawing/2014/main" val="3261789003"/>
                  </a:ext>
                </a:extLst>
              </a:tr>
            </a:tbl>
          </a:graphicData>
        </a:graphic>
      </p:graphicFrame>
    </p:spTree>
    <p:extLst>
      <p:ext uri="{BB962C8B-B14F-4D97-AF65-F5344CB8AC3E}">
        <p14:creationId xmlns:p14="http://schemas.microsoft.com/office/powerpoint/2010/main" val="3018585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16895</TotalTime>
  <Words>2522</Words>
  <Application>Microsoft Office PowerPoint</Application>
  <PresentationFormat>On-screen Show (4:3)</PresentationFormat>
  <Paragraphs>716</Paragraphs>
  <Slides>24</Slides>
  <Notes>24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Times New Roman</vt:lpstr>
      <vt:lpstr>Wingdings</vt:lpstr>
      <vt:lpstr>Office Theme</vt:lpstr>
      <vt:lpstr>Document</vt:lpstr>
      <vt:lpstr>ESG Report – Phase 1 Ecological, Climate and Social Impact Assessment</vt:lpstr>
      <vt:lpstr>Process Flow</vt:lpstr>
      <vt:lpstr>Assumptions</vt:lpstr>
      <vt:lpstr>Goal &amp; Scope Definition</vt:lpstr>
      <vt:lpstr>Goal &amp; Scope Definition</vt:lpstr>
      <vt:lpstr>Goal &amp; Scope Definition</vt:lpstr>
      <vt:lpstr>Goal &amp; Scope Definition</vt:lpstr>
      <vt:lpstr>Protocols &amp; Standards</vt:lpstr>
      <vt:lpstr>Table 1 – GHG Mitigation</vt:lpstr>
      <vt:lpstr>Table 2 – GHG Mitigation</vt:lpstr>
      <vt:lpstr>Context 1 – GHG Mitigation</vt:lpstr>
      <vt:lpstr>Chart 1 – GHG Mitigation</vt:lpstr>
      <vt:lpstr>Chart 2 – GHG Mitigation</vt:lpstr>
      <vt:lpstr>Table 3 – NOx Mitigation</vt:lpstr>
      <vt:lpstr>Table 4 – NOx Mitigation</vt:lpstr>
      <vt:lpstr>Context 2 – NOx Mitigation</vt:lpstr>
      <vt:lpstr>Chart 3 – NOx Mitigation</vt:lpstr>
      <vt:lpstr>Chart 4 – NOx Mitigation</vt:lpstr>
      <vt:lpstr>Table 5 – Black Carbon Mitigation</vt:lpstr>
      <vt:lpstr>Table 6 – Black Carbon Mitigation</vt:lpstr>
      <vt:lpstr>Context 2 – NOx Mitigation</vt:lpstr>
      <vt:lpstr>Chart 5 – Black Carbon Mitigation</vt:lpstr>
      <vt:lpstr>Chart 6 – Black Carbon Mitigation</vt:lpstr>
      <vt:lpstr>Context 4 – Economic Impact – EC1 (GRI)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Auditorium Project</dc:title>
  <dc:creator>MAHIMA</dc:creator>
  <cp:lastModifiedBy>Vivek Gilani</cp:lastModifiedBy>
  <cp:revision>1268</cp:revision>
  <dcterms:created xsi:type="dcterms:W3CDTF">2006-08-16T00:00:00Z</dcterms:created>
  <dcterms:modified xsi:type="dcterms:W3CDTF">2021-02-24T17:47:49Z</dcterms:modified>
</cp:coreProperties>
</file>