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slideLayouts/slideLayout10.xml" ContentType="application/vnd.openxmlformats-officedocument.presentationml.slideLayout+xml"/>
  <Default Extension="gif" ContentType="image/gif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3.xml" ContentType="application/vnd.openxmlformats-officedocument.drawingml.chart+xml"/>
  <Default Extension="xlsx" ContentType="application/vnd.openxmlformats-officedocument.spreadsheetml.sheet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57" r:id="rId3"/>
    <p:sldId id="258" r:id="rId4"/>
    <p:sldId id="259" r:id="rId5"/>
    <p:sldId id="266" r:id="rId6"/>
    <p:sldId id="272" r:id="rId7"/>
    <p:sldId id="280" r:id="rId8"/>
    <p:sldId id="260" r:id="rId9"/>
    <p:sldId id="261" r:id="rId10"/>
    <p:sldId id="263" r:id="rId11"/>
    <p:sldId id="282" r:id="rId12"/>
    <p:sldId id="274" r:id="rId13"/>
    <p:sldId id="275" r:id="rId14"/>
    <p:sldId id="276" r:id="rId15"/>
    <p:sldId id="277" r:id="rId16"/>
    <p:sldId id="279" r:id="rId17"/>
    <p:sldId id="265" r:id="rId18"/>
    <p:sldId id="267" r:id="rId19"/>
    <p:sldId id="285" r:id="rId20"/>
    <p:sldId id="286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08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ditbansal\Desktop\ECE%20consulting\Projects\Active\Meluha%20Fern\Hotel_Ecolabelling_SOP_Step4_DetailedApplicationForm__HCMI_Fern_Melhua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DIT\Desktop\ECE%20consulting\Paper\charts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2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3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4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5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IN"/>
  <c:style val="18"/>
  <c:chart>
    <c:plotArea>
      <c:layout>
        <c:manualLayout>
          <c:layoutTarget val="inner"/>
          <c:xMode val="edge"/>
          <c:yMode val="edge"/>
          <c:x val="0.18577170337884988"/>
          <c:y val="0.10454035874439498"/>
          <c:w val="0.48924050632911431"/>
          <c:h val="0.86659192825112163"/>
        </c:manualLayout>
      </c:layout>
      <c:pieChart>
        <c:varyColors val="1"/>
        <c:ser>
          <c:idx val="0"/>
          <c:order val="0"/>
          <c:explosion val="24"/>
          <c:dLbls>
            <c:dLbl>
              <c:idx val="0"/>
              <c:layout/>
              <c:showLegendKey val="1"/>
              <c:showCatName val="1"/>
              <c:showPercent val="1"/>
            </c:dLbl>
            <c:dLbl>
              <c:idx val="1"/>
              <c:layout>
                <c:manualLayout>
                  <c:x val="0.1549110527850692"/>
                  <c:y val="-8.7532458442694888E-2"/>
                </c:manualLayout>
              </c:layout>
              <c:showLegendKey val="1"/>
              <c:showCatName val="1"/>
              <c:showPercent val="1"/>
            </c:dLbl>
            <c:dLbl>
              <c:idx val="2"/>
              <c:layout>
                <c:manualLayout>
                  <c:x val="0.1282131573831049"/>
                  <c:y val="-1.9036169760998943E-2"/>
                </c:manualLayout>
              </c:layout>
              <c:showLegendKey val="1"/>
              <c:showCatName val="1"/>
              <c:showPercent val="1"/>
            </c:dLbl>
            <c:dLbl>
              <c:idx val="3"/>
              <c:layout>
                <c:manualLayout>
                  <c:x val="0.11745042286380868"/>
                  <c:y val="5.0905851417698322E-2"/>
                </c:manualLayout>
              </c:layout>
              <c:showLegendKey val="1"/>
              <c:showCatName val="1"/>
              <c:showPercent val="1"/>
            </c:dLbl>
            <c:dLbl>
              <c:idx val="4"/>
              <c:layout>
                <c:manualLayout>
                  <c:x val="8.9358656556819668E-2"/>
                  <c:y val="0.13774372437423821"/>
                </c:manualLayout>
              </c:layout>
              <c:showLegendKey val="1"/>
              <c:showCatName val="1"/>
              <c:showPercent val="1"/>
            </c:dLbl>
            <c:dLbl>
              <c:idx val="5"/>
              <c:layout>
                <c:manualLayout>
                  <c:x val="-1.1828642947409351E-2"/>
                  <c:y val="0.17759933079435319"/>
                </c:manualLayout>
              </c:layout>
              <c:showLegendKey val="1"/>
              <c:showCatName val="1"/>
              <c:showPercent val="1"/>
            </c:dLbl>
            <c:dLbl>
              <c:idx val="6"/>
              <c:layout>
                <c:manualLayout>
                  <c:x val="2.4886831126330361E-2"/>
                  <c:y val="-0.15862254936189121"/>
                </c:manualLayout>
              </c:layout>
              <c:showLegendKey val="1"/>
              <c:showCatName val="1"/>
              <c:showPercent val="1"/>
            </c:dLbl>
            <c:dLbl>
              <c:idx val="7"/>
              <c:layout>
                <c:manualLayout>
                  <c:x val="-0.1105114444416925"/>
                  <c:y val="0.15401279048725669"/>
                </c:manualLayout>
              </c:layout>
              <c:showLegendKey val="1"/>
              <c:showCatName val="1"/>
              <c:showPercent val="1"/>
            </c:dLbl>
            <c:dLbl>
              <c:idx val="8"/>
              <c:layout>
                <c:manualLayout>
                  <c:x val="-2.1651113055312629E-2"/>
                  <c:y val="0.11533420822397226"/>
                </c:manualLayout>
              </c:layout>
              <c:showLegendKey val="1"/>
              <c:showCatName val="1"/>
              <c:showPercent val="1"/>
            </c:dLbl>
            <c:dLbl>
              <c:idx val="9"/>
              <c:layout>
                <c:manualLayout>
                  <c:x val="-0.31506950520073956"/>
                  <c:y val="2.0316185476815452E-2"/>
                </c:manualLayout>
              </c:layout>
              <c:showLegendKey val="1"/>
              <c:showCatName val="1"/>
              <c:showPercent val="1"/>
            </c:dLbl>
            <c:dLbl>
              <c:idx val="10"/>
              <c:layout>
                <c:manualLayout>
                  <c:x val="-0.18668428599202933"/>
                  <c:y val="-8.6336132983377098E-2"/>
                </c:manualLayout>
              </c:layout>
              <c:showLegendKey val="1"/>
              <c:showCatName val="1"/>
              <c:showPercent val="1"/>
            </c:dLbl>
            <c:dLbl>
              <c:idx val="11"/>
              <c:layout>
                <c:manualLayout>
                  <c:x val="-0.16527735248371742"/>
                  <c:y val="-6.7646544181977335E-3"/>
                </c:manualLayout>
              </c:layout>
              <c:showCatName val="1"/>
              <c:showPercent val="1"/>
            </c:dLbl>
            <c:dLbl>
              <c:idx val="12"/>
              <c:layout>
                <c:manualLayout>
                  <c:x val="-6.4088898609896014E-2"/>
                  <c:y val="-8.4034120734908263E-2"/>
                </c:manualLayout>
              </c:layout>
              <c:showCatName val="1"/>
              <c:showPercent val="1"/>
            </c:dLbl>
            <c:numFmt formatCode="0.00%" sourceLinked="0"/>
            <c:txPr>
              <a:bodyPr/>
              <a:lstStyle/>
              <a:p>
                <a:pPr>
                  <a:defRPr lang="en-GB"/>
                </a:pPr>
                <a:endParaRPr lang="en-US"/>
              </a:p>
            </c:txPr>
            <c:showCatName val="1"/>
            <c:showPercent val="1"/>
            <c:showLeaderLines val="1"/>
          </c:dLbls>
          <c:cat>
            <c:strRef>
              <c:f>'GHG Inventory'!$A$38:$A$51</c:f>
              <c:strCache>
                <c:ptCount val="14"/>
                <c:pt idx="0">
                  <c:v>Charcoal</c:v>
                </c:pt>
                <c:pt idx="1">
                  <c:v>Diesel</c:v>
                </c:pt>
                <c:pt idx="2">
                  <c:v>LPG</c:v>
                </c:pt>
                <c:pt idx="3">
                  <c:v>PNG</c:v>
                </c:pt>
                <c:pt idx="4">
                  <c:v>Refridgerants</c:v>
                </c:pt>
                <c:pt idx="5">
                  <c:v>Laundry</c:v>
                </c:pt>
                <c:pt idx="6">
                  <c:v>Electricity</c:v>
                </c:pt>
                <c:pt idx="7">
                  <c:v>Corporate emission</c:v>
                </c:pt>
                <c:pt idx="8">
                  <c:v>Dairy</c:v>
                </c:pt>
                <c:pt idx="9">
                  <c:v>Meat</c:v>
                </c:pt>
                <c:pt idx="10">
                  <c:v>Packaged Water</c:v>
                </c:pt>
                <c:pt idx="11">
                  <c:v>Solid Waste</c:v>
                </c:pt>
                <c:pt idx="12">
                  <c:v>Tanker Water</c:v>
                </c:pt>
                <c:pt idx="13">
                  <c:v>Muncipal Water</c:v>
                </c:pt>
              </c:strCache>
            </c:strRef>
          </c:cat>
          <c:val>
            <c:numRef>
              <c:f>'GHG Inventory'!$B$38:$B$51</c:f>
              <c:numCache>
                <c:formatCode>0.0000</c:formatCode>
                <c:ptCount val="14"/>
                <c:pt idx="0">
                  <c:v>58.790000000000013</c:v>
                </c:pt>
                <c:pt idx="1">
                  <c:v>26.614999999999998</c:v>
                </c:pt>
                <c:pt idx="2">
                  <c:v>38.085000000000001</c:v>
                </c:pt>
                <c:pt idx="3">
                  <c:v>147.01</c:v>
                </c:pt>
                <c:pt idx="4">
                  <c:v>1.5</c:v>
                </c:pt>
                <c:pt idx="5">
                  <c:v>163.84</c:v>
                </c:pt>
                <c:pt idx="6">
                  <c:v>3567.44</c:v>
                </c:pt>
                <c:pt idx="7">
                  <c:v>0</c:v>
                </c:pt>
                <c:pt idx="8">
                  <c:v>105.4</c:v>
                </c:pt>
                <c:pt idx="9">
                  <c:v>96.1</c:v>
                </c:pt>
                <c:pt idx="10">
                  <c:v>0.78800000000000003</c:v>
                </c:pt>
                <c:pt idx="11">
                  <c:v>2.9</c:v>
                </c:pt>
                <c:pt idx="12">
                  <c:v>5.7</c:v>
                </c:pt>
                <c:pt idx="13">
                  <c:v>10.292</c:v>
                </c:pt>
              </c:numCache>
            </c:numRef>
          </c:val>
        </c:ser>
        <c:firstSliceAng val="0"/>
      </c:pieChart>
    </c:plotArea>
    <c:legend>
      <c:legendPos val="r"/>
      <c:layout/>
      <c:txPr>
        <a:bodyPr/>
        <a:lstStyle/>
        <a:p>
          <a:pPr>
            <a:defRPr lang="en-GB"/>
          </a:pPr>
          <a:endParaRPr lang="en-US"/>
        </a:p>
      </c:txPr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IN"/>
  <c:chart>
    <c:autoTitleDeleted val="1"/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Sheet1!$A$12</c:f>
              <c:strCache>
                <c:ptCount val="1"/>
                <c:pt idx="0">
                  <c:v>5 Star</c:v>
                </c:pt>
              </c:strCache>
            </c:strRef>
          </c:tx>
          <c:cat>
            <c:strRef>
              <c:f>(Sheet1!$B$10,Sheet1!$F$10)</c:f>
              <c:strCache>
                <c:ptCount val="2"/>
                <c:pt idx="0">
                  <c:v>Tonnes of CO2e /m2</c:v>
                </c:pt>
                <c:pt idx="1">
                  <c:v>Tonnes of CO2e/overnight stay</c:v>
                </c:pt>
              </c:strCache>
            </c:strRef>
          </c:cat>
          <c:val>
            <c:numRef>
              <c:f>(Sheet1!$E$12,Sheet1!$I$12)</c:f>
              <c:numCache>
                <c:formatCode>0.000</c:formatCode>
                <c:ptCount val="2"/>
                <c:pt idx="0">
                  <c:v>0.4060872549019609</c:v>
                </c:pt>
                <c:pt idx="1">
                  <c:v>0.20431805803129499</c:v>
                </c:pt>
              </c:numCache>
            </c:numRef>
          </c:val>
        </c:ser>
        <c:ser>
          <c:idx val="1"/>
          <c:order val="1"/>
          <c:tx>
            <c:strRef>
              <c:f>Sheet1!$A$13</c:f>
              <c:strCache>
                <c:ptCount val="1"/>
                <c:pt idx="0">
                  <c:v>4 Star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</c:spPr>
          <c:cat>
            <c:strRef>
              <c:f>(Sheet1!$B$10,Sheet1!$F$10)</c:f>
              <c:strCache>
                <c:ptCount val="2"/>
                <c:pt idx="0">
                  <c:v>Tonnes of CO2e /m2</c:v>
                </c:pt>
                <c:pt idx="1">
                  <c:v>Tonnes of CO2e/overnight stay</c:v>
                </c:pt>
              </c:strCache>
            </c:strRef>
          </c:cat>
          <c:val>
            <c:numRef>
              <c:f>(Sheet1!$E$13,Sheet1!$I$13)</c:f>
              <c:numCache>
                <c:formatCode>0.000</c:formatCode>
                <c:ptCount val="2"/>
                <c:pt idx="0">
                  <c:v>0.5044444444444447</c:v>
                </c:pt>
                <c:pt idx="1">
                  <c:v>0.10178571428571512</c:v>
                </c:pt>
              </c:numCache>
            </c:numRef>
          </c:val>
        </c:ser>
        <c:ser>
          <c:idx val="2"/>
          <c:order val="2"/>
          <c:tx>
            <c:strRef>
              <c:f>Sheet1!$A$14</c:f>
              <c:strCache>
                <c:ptCount val="1"/>
                <c:pt idx="0">
                  <c:v>3 Star</c:v>
                </c:pt>
              </c:strCache>
            </c:strRef>
          </c:tx>
          <c:spPr>
            <a:solidFill>
              <a:srgbClr val="FFC000"/>
            </a:solidFill>
          </c:spPr>
          <c:cat>
            <c:strRef>
              <c:f>(Sheet1!$B$10,Sheet1!$F$10)</c:f>
              <c:strCache>
                <c:ptCount val="2"/>
                <c:pt idx="0">
                  <c:v>Tonnes of CO2e /m2</c:v>
                </c:pt>
                <c:pt idx="1">
                  <c:v>Tonnes of CO2e/overnight stay</c:v>
                </c:pt>
              </c:strCache>
            </c:strRef>
          </c:cat>
          <c:val>
            <c:numRef>
              <c:f>(Sheet1!$E$14,Sheet1!$I$14)</c:f>
              <c:numCache>
                <c:formatCode>0.000</c:formatCode>
                <c:ptCount val="2"/>
                <c:pt idx="0">
                  <c:v>0.34890946502057868</c:v>
                </c:pt>
                <c:pt idx="1">
                  <c:v>6.0555555555555446E-2</c:v>
                </c:pt>
              </c:numCache>
            </c:numRef>
          </c:val>
        </c:ser>
        <c:ser>
          <c:idx val="3"/>
          <c:order val="3"/>
          <c:tx>
            <c:strRef>
              <c:f>Sheet1!$A$15</c:f>
              <c:strCache>
                <c:ptCount val="1"/>
                <c:pt idx="0">
                  <c:v>2 Star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</c:spPr>
          <c:cat>
            <c:strRef>
              <c:f>(Sheet1!$B$10,Sheet1!$F$10)</c:f>
              <c:strCache>
                <c:ptCount val="2"/>
                <c:pt idx="0">
                  <c:v>Tonnes of CO2e /m2</c:v>
                </c:pt>
                <c:pt idx="1">
                  <c:v>Tonnes of CO2e/overnight stay</c:v>
                </c:pt>
              </c:strCache>
            </c:strRef>
          </c:cat>
          <c:val>
            <c:numRef>
              <c:f>(Sheet1!$E$15,Sheet1!$I$15)</c:f>
              <c:numCache>
                <c:formatCode>0.000</c:formatCode>
                <c:ptCount val="2"/>
                <c:pt idx="0">
                  <c:v>0.22005555555555537</c:v>
                </c:pt>
                <c:pt idx="1">
                  <c:v>2.7500000000000011E-2</c:v>
                </c:pt>
              </c:numCache>
            </c:numRef>
          </c:val>
        </c:ser>
        <c:shape val="cylinder"/>
        <c:axId val="76840960"/>
        <c:axId val="76842496"/>
        <c:axId val="0"/>
      </c:bar3DChart>
      <c:catAx>
        <c:axId val="76840960"/>
        <c:scaling>
          <c:orientation val="minMax"/>
        </c:scaling>
        <c:axPos val="b"/>
        <c:tickLblPos val="nextTo"/>
        <c:txPr>
          <a:bodyPr/>
          <a:lstStyle/>
          <a:p>
            <a:pPr>
              <a:defRPr lang="en-GB"/>
            </a:pPr>
            <a:endParaRPr lang="en-US"/>
          </a:p>
        </c:txPr>
        <c:crossAx val="76842496"/>
        <c:crosses val="autoZero"/>
        <c:auto val="1"/>
        <c:lblAlgn val="ctr"/>
        <c:lblOffset val="100"/>
      </c:catAx>
      <c:valAx>
        <c:axId val="76842496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 lang="en-GB"/>
                </a:pPr>
                <a:r>
                  <a:rPr lang="en-US"/>
                  <a:t>Tonnes CO2e</a:t>
                </a:r>
              </a:p>
            </c:rich>
          </c:tx>
          <c:layout/>
        </c:title>
        <c:numFmt formatCode="0.000" sourceLinked="1"/>
        <c:tickLblPos val="nextTo"/>
        <c:txPr>
          <a:bodyPr/>
          <a:lstStyle/>
          <a:p>
            <a:pPr>
              <a:defRPr lang="en-GB"/>
            </a:pPr>
            <a:endParaRPr lang="en-US"/>
          </a:p>
        </c:txPr>
        <c:crossAx val="76840960"/>
        <c:crosses val="autoZero"/>
        <c:crossBetween val="between"/>
      </c:valAx>
    </c:plotArea>
    <c:legend>
      <c:legendPos val="r"/>
      <c:legendEntry>
        <c:idx val="1"/>
        <c:txPr>
          <a:bodyPr/>
          <a:lstStyle/>
          <a:p>
            <a:pPr>
              <a:defRPr sz="1200"/>
            </a:pPr>
            <a:endParaRPr lang="en-US"/>
          </a:p>
        </c:txPr>
      </c:legendEntry>
      <c:legendEntry>
        <c:idx val="2"/>
        <c:txPr>
          <a:bodyPr/>
          <a:lstStyle/>
          <a:p>
            <a:pPr>
              <a:defRPr sz="1200"/>
            </a:pPr>
            <a:endParaRPr lang="en-US"/>
          </a:p>
        </c:txPr>
      </c:legendEntry>
      <c:legendEntry>
        <c:idx val="3"/>
        <c:txPr>
          <a:bodyPr/>
          <a:lstStyle/>
          <a:p>
            <a:pPr>
              <a:defRPr sz="1200"/>
            </a:pPr>
            <a:endParaRPr lang="en-US"/>
          </a:p>
        </c:txPr>
      </c:legendEntry>
      <c:legendEntry>
        <c:idx val="0"/>
        <c:txPr>
          <a:bodyPr/>
          <a:lstStyle/>
          <a:p>
            <a:pPr>
              <a:defRPr sz="1200"/>
            </a:pPr>
            <a:endParaRPr lang="en-US"/>
          </a:p>
        </c:txPr>
      </c:legendEntry>
      <c:layout>
        <c:manualLayout>
          <c:xMode val="edge"/>
          <c:yMode val="edge"/>
          <c:x val="0.75940365582679015"/>
          <c:y val="0.57648336990662852"/>
          <c:w val="9.3824787432681564E-2"/>
          <c:h val="0.22408244051460779"/>
        </c:manualLayout>
      </c:layout>
      <c:txPr>
        <a:bodyPr/>
        <a:lstStyle/>
        <a:p>
          <a:pPr>
            <a:defRPr lang="en-GB"/>
          </a:pPr>
          <a:endParaRPr lang="en-US"/>
        </a:p>
      </c:txPr>
    </c:legend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IN"/>
  <c:chart>
    <c:title>
      <c:tx>
        <c:rich>
          <a:bodyPr/>
          <a:lstStyle/>
          <a:p>
            <a:pPr>
              <a:defRPr lang="en-GB"/>
            </a:pPr>
            <a:r>
              <a:rPr smtClean="0"/>
              <a:t>Carbon Footprint (CO2e)</a:t>
            </a:r>
            <a:endParaRPr/>
          </a:p>
        </c:rich>
      </c:tx>
      <c:layout/>
    </c:title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CO2e</c:v>
                </c:pt>
              </c:strCache>
            </c:strRef>
          </c:tx>
          <c:dLbls>
            <c:showCatName val="1"/>
            <c:showPercent val="1"/>
          </c:dLbls>
          <c:cat>
            <c:strRef>
              <c:f>Sheet1!$A$2:$A$4</c:f>
              <c:strCache>
                <c:ptCount val="3"/>
                <c:pt idx="0">
                  <c:v>Diesel</c:v>
                </c:pt>
                <c:pt idx="1">
                  <c:v>LPG</c:v>
                </c:pt>
                <c:pt idx="2">
                  <c:v>PNG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0.12560203985267734</c:v>
                </c:pt>
                <c:pt idx="1">
                  <c:v>0.17980923599962256</c:v>
                </c:pt>
                <c:pt idx="2">
                  <c:v>0.69458872414769957</c:v>
                </c:pt>
              </c:numCache>
            </c:numRef>
          </c:val>
        </c:ser>
        <c:dLbls>
          <c:showCatName val="1"/>
          <c:showPercent val="1"/>
        </c:dLbls>
        <c:firstSliceAng val="0"/>
      </c:pieChart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IN"/>
  <c:chart>
    <c:title>
      <c:tx>
        <c:rich>
          <a:bodyPr/>
          <a:lstStyle/>
          <a:p>
            <a:pPr>
              <a:defRPr lang="en-GB"/>
            </a:pPr>
            <a:r>
              <a:rPr smtClean="0"/>
              <a:t>Cost (INR)</a:t>
            </a:r>
            <a:endParaRPr/>
          </a:p>
        </c:rich>
      </c:tx>
      <c:layout/>
    </c:title>
    <c:plotArea>
      <c:layout>
        <c:manualLayout>
          <c:layoutTarget val="inner"/>
          <c:xMode val="edge"/>
          <c:yMode val="edge"/>
          <c:x val="0.21072295313526437"/>
          <c:y val="0.195196159690565"/>
          <c:w val="0.54929794849920199"/>
          <c:h val="0.70850839399792009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Cost</c:v>
                </c:pt>
              </c:strCache>
            </c:strRef>
          </c:tx>
          <c:dLbls>
            <c:dLbl>
              <c:idx val="0"/>
              <c:layout>
                <c:manualLayout>
                  <c:x val="-0.18127503041756077"/>
                  <c:y val="2.1070197107714558E-2"/>
                </c:manualLayout>
              </c:layout>
              <c:showCatName val="1"/>
              <c:showPercent val="1"/>
            </c:dLbl>
            <c:dLbl>
              <c:idx val="1"/>
              <c:layout>
                <c:manualLayout>
                  <c:x val="5.7525567452116122E-2"/>
                  <c:y val="7.0610622201636677E-2"/>
                </c:manualLayout>
              </c:layout>
              <c:showCatName val="1"/>
              <c:showPercent val="1"/>
            </c:dLbl>
            <c:txPr>
              <a:bodyPr/>
              <a:lstStyle/>
              <a:p>
                <a:pPr>
                  <a:defRPr lang="en-GB"/>
                </a:pPr>
                <a:endParaRPr lang="en-US"/>
              </a:p>
            </c:txPr>
            <c:showCatName val="1"/>
            <c:showPercent val="1"/>
            <c:showLeaderLines val="1"/>
          </c:dLbls>
          <c:cat>
            <c:strRef>
              <c:f>Sheet1!$A$2:$A$4</c:f>
              <c:strCache>
                <c:ptCount val="3"/>
                <c:pt idx="0">
                  <c:v>Diesel</c:v>
                </c:pt>
                <c:pt idx="1">
                  <c:v>LPG</c:v>
                </c:pt>
                <c:pt idx="2">
                  <c:v>PNG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2.475124344100257E-2</c:v>
                </c:pt>
                <c:pt idx="1">
                  <c:v>1.7035483526970159E-2</c:v>
                </c:pt>
                <c:pt idx="2">
                  <c:v>0.9582132730320273</c:v>
                </c:pt>
              </c:numCache>
            </c:numRef>
          </c:val>
        </c:ser>
        <c:dLbls>
          <c:showCatName val="1"/>
          <c:showPercent val="1"/>
        </c:dLbls>
        <c:firstSliceAng val="0"/>
      </c:pieChart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IN"/>
  <c:chart>
    <c:title>
      <c:tx>
        <c:rich>
          <a:bodyPr/>
          <a:lstStyle/>
          <a:p>
            <a:pPr>
              <a:defRPr lang="en-GB"/>
            </a:pPr>
            <a:r>
              <a:rPr lang="en-US" dirty="0" smtClean="0"/>
              <a:t>Incoming Water</a:t>
            </a:r>
            <a:endParaRPr lang="en-US" dirty="0"/>
          </a:p>
        </c:rich>
      </c:tx>
      <c:layout>
        <c:manualLayout>
          <c:xMode val="edge"/>
          <c:yMode val="edge"/>
          <c:x val="0.22472715164335802"/>
          <c:y val="6.0596026490066263E-2"/>
        </c:manualLayout>
      </c:layout>
    </c:title>
    <c:plotArea>
      <c:layout>
        <c:manualLayout>
          <c:layoutTarget val="inner"/>
          <c:xMode val="edge"/>
          <c:yMode val="edge"/>
          <c:x val="0.20733125710032516"/>
          <c:y val="0.27493273191844397"/>
          <c:w val="0.52563599326203625"/>
          <c:h val="0.69968764666006156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Lbls>
            <c:showCatName val="1"/>
            <c:showPercent val="1"/>
          </c:dLbls>
          <c:cat>
            <c:strRef>
              <c:f>Sheet1!$A$2:$A$5</c:f>
              <c:strCache>
                <c:ptCount val="4"/>
                <c:pt idx="0">
                  <c:v>Muncipal</c:v>
                </c:pt>
                <c:pt idx="1">
                  <c:v>Tanker</c:v>
                </c:pt>
                <c:pt idx="2">
                  <c:v>Rainwater</c:v>
                </c:pt>
                <c:pt idx="3">
                  <c:v>STP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0.17702707351474078</c:v>
                </c:pt>
                <c:pt idx="1">
                  <c:v>0.5594619697960006</c:v>
                </c:pt>
                <c:pt idx="2">
                  <c:v>1.2384326946231381E-2</c:v>
                </c:pt>
                <c:pt idx="3">
                  <c:v>0.2511266297430253</c:v>
                </c:pt>
              </c:numCache>
            </c:numRef>
          </c:val>
        </c:ser>
        <c:dLbls>
          <c:showCatName val="1"/>
          <c:showPercent val="1"/>
        </c:dLbls>
        <c:firstSliceAng val="0"/>
      </c:pieChart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IN"/>
  <c:chart>
    <c:title>
      <c:layout/>
      <c:txPr>
        <a:bodyPr/>
        <a:lstStyle/>
        <a:p>
          <a:pPr>
            <a:defRPr lang="en-GB"/>
          </a:pPr>
          <a:endParaRPr lang="en-US"/>
        </a:p>
      </c:txPr>
    </c:title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Water usage</c:v>
                </c:pt>
              </c:strCache>
            </c:strRef>
          </c:tx>
          <c:dLbls>
            <c:dLbl>
              <c:idx val="3"/>
              <c:layout>
                <c:manualLayout>
                  <c:x val="-0.11027718126143322"/>
                  <c:y val="0.1069182389937107"/>
                </c:manualLayout>
              </c:layout>
              <c:tx>
                <c:rich>
                  <a:bodyPr/>
                  <a:lstStyle/>
                  <a:p>
                    <a:r>
                      <a:rPr lang="en-US" sz="1600" dirty="0"/>
                      <a:t>Gardening
1%</a:t>
                    </a:r>
                  </a:p>
                </c:rich>
              </c:tx>
              <c:showCatName val="1"/>
              <c:showPercent val="1"/>
            </c:dLbl>
            <c:dLbl>
              <c:idx val="4"/>
              <c:layout>
                <c:manualLayout>
                  <c:x val="0.37365415970730931"/>
                  <c:y val="0.15094339622641509"/>
                </c:manualLayout>
              </c:layout>
              <c:tx>
                <c:rich>
                  <a:bodyPr/>
                  <a:lstStyle/>
                  <a:p>
                    <a:r>
                      <a:rPr lang="en-US" sz="1600" dirty="0"/>
                      <a:t>Fire system
3%</a:t>
                    </a:r>
                  </a:p>
                </c:rich>
              </c:tx>
              <c:showCatName val="1"/>
              <c:showPercent val="1"/>
            </c:dLbl>
            <c:showCatName val="1"/>
            <c:showPercent val="1"/>
          </c:dLbls>
          <c:cat>
            <c:strRef>
              <c:f>Sheet1!$A$2:$A$6</c:f>
              <c:strCache>
                <c:ptCount val="5"/>
                <c:pt idx="0">
                  <c:v>Domestic water</c:v>
                </c:pt>
                <c:pt idx="1">
                  <c:v>Cooling Towers</c:v>
                </c:pt>
                <c:pt idx="2">
                  <c:v>Flushing</c:v>
                </c:pt>
                <c:pt idx="3">
                  <c:v>Gardening</c:v>
                </c:pt>
                <c:pt idx="4">
                  <c:v>Fire system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0.50000688018163508</c:v>
                </c:pt>
                <c:pt idx="1">
                  <c:v>0.23443634111940645</c:v>
                </c:pt>
                <c:pt idx="2">
                  <c:v>0.26445354157349754</c:v>
                </c:pt>
                <c:pt idx="3">
                  <c:v>1.3932367814510321E-2</c:v>
                </c:pt>
                <c:pt idx="4">
                  <c:v>3.0076714025250292E-2</c:v>
                </c:pt>
              </c:numCache>
            </c:numRef>
          </c:val>
        </c:ser>
        <c:dLbls>
          <c:showCatName val="1"/>
          <c:showPercent val="1"/>
        </c:dLbls>
        <c:firstSliceAng val="0"/>
      </c:pieChart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IN"/>
  <c:chart>
    <c:title>
      <c:layout/>
      <c:txPr>
        <a:bodyPr/>
        <a:lstStyle/>
        <a:p>
          <a:pPr>
            <a:defRPr lang="en-GB"/>
          </a:pPr>
          <a:endParaRPr lang="en-US"/>
        </a:p>
      </c:txPr>
    </c:title>
    <c:plotArea>
      <c:layout>
        <c:manualLayout>
          <c:layoutTarget val="inner"/>
          <c:xMode val="edge"/>
          <c:yMode val="edge"/>
          <c:x val="0.25213624159049081"/>
          <c:y val="0.11624216615780172"/>
          <c:w val="0.44975065616797899"/>
          <c:h val="0.79853687931865658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Food Waste disposal</c:v>
                </c:pt>
              </c:strCache>
            </c:strRef>
          </c:tx>
          <c:dLbls>
            <c:showPercent val="1"/>
          </c:dLbls>
          <c:cat>
            <c:strRef>
              <c:f>Sheet1!$A$2:$A$3</c:f>
              <c:strCache>
                <c:ptCount val="2"/>
                <c:pt idx="0">
                  <c:v>Composting</c:v>
                </c:pt>
                <c:pt idx="1">
                  <c:v>Piggeries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9.5318318850860076E-2</c:v>
                </c:pt>
                <c:pt idx="1">
                  <c:v>0.90468168114913994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t"/>
      <c:layout>
        <c:manualLayout>
          <c:xMode val="edge"/>
          <c:yMode val="edge"/>
          <c:x val="0.7229939361028147"/>
          <c:y val="0.37301574803149606"/>
          <c:w val="0.27108592029444589"/>
          <c:h val="0.2086099901574803"/>
        </c:manualLayout>
      </c:layout>
      <c:txPr>
        <a:bodyPr/>
        <a:lstStyle/>
        <a:p>
          <a:pPr>
            <a:defRPr lang="en-GB"/>
          </a:pPr>
          <a:endParaRPr lang="en-US"/>
        </a:p>
      </c:txPr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IN"/>
  <c:chart>
    <c:title>
      <c:tx>
        <c:rich>
          <a:bodyPr/>
          <a:lstStyle/>
          <a:p>
            <a:pPr>
              <a:defRPr lang="en-GB"/>
            </a:pPr>
            <a:r>
              <a:rPr lang="en-US" dirty="0" smtClean="0"/>
              <a:t>Emissions Avoided</a:t>
            </a:r>
            <a:endParaRPr lang="en-US" dirty="0"/>
          </a:p>
        </c:rich>
      </c:tx>
      <c:layout/>
    </c:title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Lbls>
            <c:showCatName val="1"/>
            <c:showPercent val="1"/>
          </c:dLbls>
          <c:cat>
            <c:strRef>
              <c:f>Sheet1!$A$2:$A$5</c:f>
              <c:strCache>
                <c:ptCount val="4"/>
                <c:pt idx="0">
                  <c:v>Paper</c:v>
                </c:pt>
                <c:pt idx="1">
                  <c:v>Plastic</c:v>
                </c:pt>
                <c:pt idx="2">
                  <c:v>Glass</c:v>
                </c:pt>
                <c:pt idx="3">
                  <c:v>Metals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0.42348754448398584</c:v>
                </c:pt>
                <c:pt idx="1">
                  <c:v>9.6085409252669257E-2</c:v>
                </c:pt>
                <c:pt idx="2">
                  <c:v>3.7366548042704631E-2</c:v>
                </c:pt>
                <c:pt idx="3">
                  <c:v>0.44306049822064147</c:v>
                </c:pt>
              </c:numCache>
            </c:numRef>
          </c:val>
        </c:ser>
        <c:dLbls>
          <c:showCatName val="1"/>
          <c:showPercent val="1"/>
        </c:dLbls>
        <c:firstSliceAng val="0"/>
      </c:pieChart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C3BBE7-1286-451A-B8BB-7F409F993126}" type="datetimeFigureOut">
              <a:rPr lang="en-US" smtClean="0"/>
              <a:pPr/>
              <a:t>3/12/2014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43578C-4DCD-4567-9221-FC13E526123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1DEBBD-4E03-4A62-9AF7-296A52ACD155}" type="slidenum">
              <a:rPr lang="en-IN" smtClean="0"/>
              <a:pPr/>
              <a:t>12</a:t>
            </a:fld>
            <a:endParaRPr lang="en-I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44D94-A921-4C06-9BB5-280695F94CB7}" type="datetimeFigureOut">
              <a:rPr lang="en-US" smtClean="0"/>
              <a:pPr/>
              <a:t>3/12/2014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7850E-DC8D-4545-A493-5203BEB377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44D94-A921-4C06-9BB5-280695F94CB7}" type="datetimeFigureOut">
              <a:rPr lang="en-US" smtClean="0"/>
              <a:pPr/>
              <a:t>3/12/2014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7850E-DC8D-4545-A493-5203BEB377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44D94-A921-4C06-9BB5-280695F94CB7}" type="datetimeFigureOut">
              <a:rPr lang="en-US" smtClean="0"/>
              <a:pPr/>
              <a:t>3/12/2014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7850E-DC8D-4545-A493-5203BEB377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44D94-A921-4C06-9BB5-280695F94CB7}" type="datetimeFigureOut">
              <a:rPr lang="en-US" smtClean="0"/>
              <a:pPr/>
              <a:t>3/12/2014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7850E-DC8D-4545-A493-5203BEB377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44D94-A921-4C06-9BB5-280695F94CB7}" type="datetimeFigureOut">
              <a:rPr lang="en-US" smtClean="0"/>
              <a:pPr/>
              <a:t>3/12/2014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7850E-DC8D-4545-A493-5203BEB377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44D94-A921-4C06-9BB5-280695F94CB7}" type="datetimeFigureOut">
              <a:rPr lang="en-US" smtClean="0"/>
              <a:pPr/>
              <a:t>3/12/2014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7850E-DC8D-4545-A493-5203BEB377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44D94-A921-4C06-9BB5-280695F94CB7}" type="datetimeFigureOut">
              <a:rPr lang="en-US" smtClean="0"/>
              <a:pPr/>
              <a:t>3/12/2014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7850E-DC8D-4545-A493-5203BEB377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44D94-A921-4C06-9BB5-280695F94CB7}" type="datetimeFigureOut">
              <a:rPr lang="en-US" smtClean="0"/>
              <a:pPr/>
              <a:t>3/12/2014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7850E-DC8D-4545-A493-5203BEB377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44D94-A921-4C06-9BB5-280695F94CB7}" type="datetimeFigureOut">
              <a:rPr lang="en-US" smtClean="0"/>
              <a:pPr/>
              <a:t>3/12/2014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7850E-DC8D-4545-A493-5203BEB377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44D94-A921-4C06-9BB5-280695F94CB7}" type="datetimeFigureOut">
              <a:rPr lang="en-US" smtClean="0"/>
              <a:pPr/>
              <a:t>3/12/2014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7850E-DC8D-4545-A493-5203BEB377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44D94-A921-4C06-9BB5-280695F94CB7}" type="datetimeFigureOut">
              <a:rPr lang="en-US" smtClean="0"/>
              <a:pPr/>
              <a:t>3/12/2014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7850E-DC8D-4545-A493-5203BEB377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E44D94-A921-4C06-9BB5-280695F94CB7}" type="datetimeFigureOut">
              <a:rPr lang="en-US" smtClean="0"/>
              <a:pPr/>
              <a:t>3/12/2014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97850E-DC8D-4545-A493-5203BEB37790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934325" y="0"/>
            <a:ext cx="1209675" cy="31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Rectangle 7"/>
          <p:cNvSpPr/>
          <p:nvPr/>
        </p:nvSpPr>
        <p:spPr>
          <a:xfrm>
            <a:off x="8991600" y="304800"/>
            <a:ext cx="152400" cy="6553200"/>
          </a:xfrm>
          <a:prstGeom prst="rect">
            <a:avLst/>
          </a:prstGeom>
          <a:solidFill>
            <a:srgbClr val="38A7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Garamond" pitchFamily="18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Garamond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Garamond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Garamond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Garamond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797175"/>
            <a:ext cx="7772400" cy="1470025"/>
          </a:xfrm>
        </p:spPr>
        <p:txBody>
          <a:bodyPr/>
          <a:lstStyle/>
          <a:p>
            <a:r>
              <a:rPr lang="en-US" dirty="0" smtClean="0">
                <a:latin typeface="Garamond" pitchFamily="18" charset="0"/>
              </a:rPr>
              <a:t>Consumption and footprint analysis of </a:t>
            </a:r>
            <a:endParaRPr lang="en-US" dirty="0">
              <a:latin typeface="Garamond" pitchFamily="18" charset="0"/>
            </a:endParaRPr>
          </a:p>
        </p:txBody>
      </p:sp>
      <p:pic>
        <p:nvPicPr>
          <p:cNvPr id="4" name="Picture 3" descr="C:\Users\VivekG\Desktop\bffheader_01.gi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00800" y="1524000"/>
            <a:ext cx="223520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6477000" y="1219200"/>
            <a:ext cx="180369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latin typeface="Century Gothic" pitchFamily="34" charset="0"/>
              </a:rPr>
              <a:t>India associates of</a:t>
            </a:r>
            <a:endParaRPr lang="en-IN" sz="1400" b="1" dirty="0">
              <a:latin typeface="Century Gothic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733800" y="1447800"/>
            <a:ext cx="131799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 smtClean="0"/>
              <a:t>www.cbalance.in</a:t>
            </a:r>
            <a:endParaRPr lang="en-US" sz="11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6507025" y="1981200"/>
            <a:ext cx="195117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 smtClean="0"/>
              <a:t>www.bestfootforward.com</a:t>
            </a:r>
            <a:endParaRPr lang="en-US" sz="1100" b="1" dirty="0"/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0" y="457200"/>
            <a:ext cx="2743200" cy="9517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4578" name="Picture 2" descr="http://www.meluhafernhotel.com/images/fern-meluha-logo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29000" y="4648200"/>
            <a:ext cx="2209800" cy="16889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229600" cy="715962"/>
          </a:xfrm>
        </p:spPr>
        <p:txBody>
          <a:bodyPr>
            <a:normAutofit/>
          </a:bodyPr>
          <a:lstStyle/>
          <a:p>
            <a:r>
              <a:rPr lang="en-US" sz="2400" b="1" dirty="0" smtClean="0">
                <a:solidFill>
                  <a:schemeClr val="bg1">
                    <a:lumMod val="50000"/>
                  </a:schemeClr>
                </a:solidFill>
                <a:latin typeface="Century Gothic" pitchFamily="34" charset="0"/>
              </a:rPr>
              <a:t>Laundry</a:t>
            </a:r>
            <a:endParaRPr lang="en-US" sz="2400" b="1" dirty="0">
              <a:solidFill>
                <a:schemeClr val="bg1">
                  <a:lumMod val="50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38600" y="1143000"/>
            <a:ext cx="5105400" cy="4572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2400" dirty="0" smtClean="0">
                <a:latin typeface="Garamond" pitchFamily="18" charset="0"/>
              </a:rPr>
              <a:t>Tent card helped save 2% of laundry 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52400" y="1143000"/>
          <a:ext cx="3581400" cy="4495799"/>
        </p:xfrm>
        <a:graphic>
          <a:graphicData uri="http://schemas.openxmlformats.org/drawingml/2006/table">
            <a:tbl>
              <a:tblPr firstRow="1">
                <a:tableStyleId>{F5AB1C69-6EDB-4FF4-983F-18BD219EF322}</a:tableStyleId>
              </a:tblPr>
              <a:tblGrid>
                <a:gridCol w="1790700"/>
                <a:gridCol w="1790700"/>
              </a:tblGrid>
              <a:tr h="633898">
                <a:tc gridSpan="2"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Laundry</a:t>
                      </a:r>
                      <a:endParaRPr lang="en-IN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IN" dirty="0"/>
                    </a:p>
                  </a:txBody>
                  <a:tcPr/>
                </a:tc>
              </a:tr>
              <a:tr h="117027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Quantity of laundry</a:t>
                      </a:r>
                      <a:endParaRPr lang="en-IN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b="1" dirty="0" smtClean="0"/>
                        <a:t>639.96</a:t>
                      </a:r>
                      <a:r>
                        <a:rPr lang="en-IN" b="1" baseline="0" dirty="0" smtClean="0"/>
                        <a:t> tons</a:t>
                      </a:r>
                      <a:endParaRPr lang="en-IN" b="1" dirty="0"/>
                    </a:p>
                  </a:txBody>
                  <a:tcPr anchor="ctr"/>
                </a:tc>
              </a:tr>
              <a:tr h="152135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Associated emissions</a:t>
                      </a:r>
                      <a:endParaRPr lang="en-IN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b="1" dirty="0" smtClean="0"/>
                        <a:t> 163.83 tCO2e</a:t>
                      </a:r>
                      <a:endParaRPr lang="en-IN" b="1" dirty="0"/>
                    </a:p>
                  </a:txBody>
                  <a:tcPr anchor="ctr"/>
                </a:tc>
              </a:tr>
              <a:tr h="1170273"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Emissions/ton</a:t>
                      </a:r>
                      <a:endParaRPr lang="en-IN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b="1" dirty="0" smtClean="0"/>
                        <a:t>260</a:t>
                      </a:r>
                      <a:r>
                        <a:rPr lang="en-IN" b="1" baseline="0" dirty="0" smtClean="0"/>
                        <a:t> kgCO2e/ton </a:t>
                      </a:r>
                      <a:endParaRPr lang="en-IN" b="1" dirty="0"/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4038600" y="1752600"/>
          <a:ext cx="4724400" cy="3886200"/>
        </p:xfrm>
        <a:graphic>
          <a:graphicData uri="http://schemas.openxmlformats.org/drawingml/2006/table">
            <a:tbl>
              <a:tblPr firstRow="1">
                <a:tableStyleId>{F5AB1C69-6EDB-4FF4-983F-18BD219EF322}</a:tableStyleId>
              </a:tblPr>
              <a:tblGrid>
                <a:gridCol w="2362200"/>
                <a:gridCol w="2362200"/>
              </a:tblGrid>
              <a:tr h="777240"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Laundry</a:t>
                      </a:r>
                      <a:endParaRPr lang="en-IN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Savings</a:t>
                      </a:r>
                      <a:endParaRPr lang="en-IN" dirty="0"/>
                    </a:p>
                  </a:txBody>
                  <a:tcPr anchor="ctr"/>
                </a:tc>
              </a:tr>
              <a:tr h="7772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Electricity</a:t>
                      </a:r>
                      <a:endParaRPr lang="en-IN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b="1" dirty="0" smtClean="0"/>
                        <a:t>1460 kWh</a:t>
                      </a:r>
                      <a:endParaRPr lang="en-IN" b="1" dirty="0"/>
                    </a:p>
                  </a:txBody>
                  <a:tcPr anchor="ctr"/>
                </a:tc>
              </a:tr>
              <a:tr h="7772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dirty="0" smtClean="0"/>
                        <a:t>Water</a:t>
                      </a:r>
                      <a:endParaRPr lang="en-IN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b="1" dirty="0" smtClean="0"/>
                        <a:t>480 KL</a:t>
                      </a:r>
                      <a:endParaRPr lang="en-IN" b="1" dirty="0"/>
                    </a:p>
                  </a:txBody>
                  <a:tcPr anchor="ctr"/>
                </a:tc>
              </a:tr>
              <a:tr h="777240"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Furnace Oil</a:t>
                      </a:r>
                      <a:endParaRPr lang="en-IN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b="1" baseline="0" dirty="0" smtClean="0"/>
                        <a:t>700 l </a:t>
                      </a:r>
                      <a:endParaRPr lang="en-IN" b="1" dirty="0"/>
                    </a:p>
                  </a:txBody>
                  <a:tcPr anchor="ctr"/>
                </a:tc>
              </a:tr>
              <a:tr h="777240"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GHG emissions</a:t>
                      </a:r>
                      <a:endParaRPr lang="en-IN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b="1" dirty="0" smtClean="0"/>
                        <a:t>4.4 tCO2e/year</a:t>
                      </a:r>
                      <a:endParaRPr lang="en-IN" b="1" dirty="0"/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7" name="Picture 6" descr="MeluhaLog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0" y="5791200"/>
            <a:ext cx="2057400" cy="9906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971800" y="6360700"/>
            <a:ext cx="23759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chemeClr val="bg1">
                    <a:lumMod val="65000"/>
                  </a:schemeClr>
                </a:solidFill>
              </a:rPr>
              <a:t>cBalance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 Solutions Hub</a:t>
            </a:r>
            <a:endParaRPr lang="en-IN" dirty="0">
              <a:solidFill>
                <a:schemeClr val="bg1">
                  <a:lumMod val="65000"/>
                </a:schemeClr>
              </a:solidFill>
            </a:endParaRPr>
          </a:p>
        </p:txBody>
      </p:sp>
      <p:pic>
        <p:nvPicPr>
          <p:cNvPr id="9" name="Picture 8" descr="cbal_logo_blue_small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2189" y="6172200"/>
            <a:ext cx="1795167" cy="61438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22238"/>
            <a:ext cx="8229600" cy="715962"/>
          </a:xfrm>
        </p:spPr>
        <p:txBody>
          <a:bodyPr>
            <a:normAutofit/>
          </a:bodyPr>
          <a:lstStyle/>
          <a:p>
            <a:r>
              <a:rPr lang="en-US" sz="2400" b="1" dirty="0" smtClean="0">
                <a:solidFill>
                  <a:schemeClr val="bg1">
                    <a:lumMod val="50000"/>
                  </a:schemeClr>
                </a:solidFill>
                <a:latin typeface="Century Gothic" pitchFamily="34" charset="0"/>
              </a:rPr>
              <a:t>Solid Waste Management</a:t>
            </a:r>
            <a:endParaRPr lang="en-US" sz="2400" b="1" dirty="0">
              <a:solidFill>
                <a:schemeClr val="bg1">
                  <a:lumMod val="50000"/>
                </a:schemeClr>
              </a:solidFill>
              <a:latin typeface="Century Gothic" pitchFamily="34" charset="0"/>
            </a:endParaRPr>
          </a:p>
        </p:txBody>
      </p:sp>
      <p:graphicFrame>
        <p:nvGraphicFramePr>
          <p:cNvPr id="4" name="Chart 3"/>
          <p:cNvGraphicFramePr/>
          <p:nvPr/>
        </p:nvGraphicFramePr>
        <p:xfrm>
          <a:off x="3962400" y="1143000"/>
          <a:ext cx="6096000" cy="4292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28600" y="1143000"/>
          <a:ext cx="4953000" cy="3865880"/>
        </p:xfrm>
        <a:graphic>
          <a:graphicData uri="http://schemas.openxmlformats.org/drawingml/2006/table">
            <a:tbl>
              <a:tblPr firstRow="1">
                <a:tableStyleId>{F5AB1C69-6EDB-4FF4-983F-18BD219EF322}</a:tableStyleId>
              </a:tblPr>
              <a:tblGrid>
                <a:gridCol w="1651000"/>
                <a:gridCol w="1651000"/>
                <a:gridCol w="1651000"/>
              </a:tblGrid>
              <a:tr h="1037047"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Material</a:t>
                      </a:r>
                      <a:endParaRPr lang="en-IN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Quantity/year</a:t>
                      </a:r>
                      <a:endParaRPr lang="en-IN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Avoided Emissions</a:t>
                      </a:r>
                    </a:p>
                    <a:p>
                      <a:pPr algn="ctr"/>
                      <a:r>
                        <a:rPr lang="en-IN" dirty="0" smtClean="0"/>
                        <a:t>(tCO2e)</a:t>
                      </a:r>
                      <a:endParaRPr lang="en-IN" dirty="0"/>
                    </a:p>
                  </a:txBody>
                  <a:tcPr anchor="ctr"/>
                </a:tc>
              </a:tr>
              <a:tr h="4205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Paper</a:t>
                      </a:r>
                      <a:endParaRPr lang="en-IN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b="0" dirty="0" smtClean="0"/>
                        <a:t>8491 kg</a:t>
                      </a:r>
                      <a:endParaRPr lang="en-IN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b="0" dirty="0" smtClean="0"/>
                        <a:t>23.8</a:t>
                      </a:r>
                      <a:endParaRPr lang="en-IN" b="0" dirty="0"/>
                    </a:p>
                  </a:txBody>
                  <a:tcPr anchor="ctr"/>
                </a:tc>
              </a:tr>
              <a:tr h="42058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dirty="0" smtClean="0"/>
                        <a:t>Plastic</a:t>
                      </a:r>
                      <a:endParaRPr lang="en-IN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b="0" dirty="0" smtClean="0"/>
                        <a:t>3202 kg</a:t>
                      </a:r>
                      <a:endParaRPr lang="en-IN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b="0" dirty="0" smtClean="0"/>
                        <a:t>5.4</a:t>
                      </a:r>
                      <a:endParaRPr lang="en-IN" b="0" dirty="0"/>
                    </a:p>
                  </a:txBody>
                  <a:tcPr anchor="ctr"/>
                </a:tc>
              </a:tr>
              <a:tr h="420580"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Glass</a:t>
                      </a:r>
                      <a:endParaRPr lang="en-IN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b="0" dirty="0" smtClean="0"/>
                        <a:t>9789 kg</a:t>
                      </a:r>
                      <a:endParaRPr lang="en-IN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b="0" dirty="0" smtClean="0"/>
                        <a:t>2.1</a:t>
                      </a:r>
                      <a:endParaRPr lang="en-IN" b="0" dirty="0"/>
                    </a:p>
                  </a:txBody>
                  <a:tcPr anchor="ctr"/>
                </a:tc>
              </a:tr>
              <a:tr h="420580"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Metals</a:t>
                      </a:r>
                      <a:endParaRPr lang="en-IN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b="0" dirty="0" smtClean="0"/>
                        <a:t>2092 kg</a:t>
                      </a:r>
                      <a:endParaRPr lang="en-IN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b="0" dirty="0" smtClean="0"/>
                        <a:t>24.9</a:t>
                      </a:r>
                      <a:endParaRPr lang="en-IN" b="0" dirty="0"/>
                    </a:p>
                  </a:txBody>
                  <a:tcPr anchor="ctr"/>
                </a:tc>
              </a:tr>
              <a:tr h="725933"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Cloth</a:t>
                      </a:r>
                      <a:endParaRPr lang="en-IN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b="0" dirty="0" smtClean="0"/>
                        <a:t>322 pieces</a:t>
                      </a:r>
                      <a:endParaRPr lang="en-IN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b="0" dirty="0" smtClean="0"/>
                        <a:t>Reused as dusters</a:t>
                      </a:r>
                      <a:endParaRPr lang="en-IN" b="0" dirty="0"/>
                    </a:p>
                  </a:txBody>
                  <a:tcPr anchor="ctr"/>
                </a:tc>
              </a:tr>
              <a:tr h="420580">
                <a:tc>
                  <a:txBody>
                    <a:bodyPr/>
                    <a:lstStyle/>
                    <a:p>
                      <a:pPr algn="ctr"/>
                      <a:r>
                        <a:rPr lang="en-IN" b="1" dirty="0" smtClean="0"/>
                        <a:t>Total</a:t>
                      </a:r>
                      <a:endParaRPr lang="en-IN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IN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b="1" dirty="0" smtClean="0"/>
                        <a:t>56.2</a:t>
                      </a:r>
                      <a:endParaRPr lang="en-IN" b="1" dirty="0"/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7" name="Picture 6" descr="MeluhaLogo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58000" y="5791200"/>
            <a:ext cx="2057400" cy="9906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971800" y="6360700"/>
            <a:ext cx="23759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chemeClr val="bg1">
                    <a:lumMod val="65000"/>
                  </a:schemeClr>
                </a:solidFill>
              </a:rPr>
              <a:t>cBalance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 Solutions Hub</a:t>
            </a:r>
            <a:endParaRPr lang="en-IN" dirty="0">
              <a:solidFill>
                <a:schemeClr val="bg1">
                  <a:lumMod val="65000"/>
                </a:schemeClr>
              </a:solidFill>
            </a:endParaRPr>
          </a:p>
        </p:txBody>
      </p:sp>
      <p:pic>
        <p:nvPicPr>
          <p:cNvPr id="9" name="Picture 8" descr="cbal_logo_blue_small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2189" y="6172200"/>
            <a:ext cx="1795167" cy="61438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98438"/>
            <a:ext cx="8229600" cy="563562"/>
          </a:xfrm>
        </p:spPr>
        <p:txBody>
          <a:bodyPr>
            <a:normAutofit/>
          </a:bodyPr>
          <a:lstStyle/>
          <a:p>
            <a:r>
              <a:rPr lang="en-US" sz="2400" b="1" dirty="0" smtClean="0">
                <a:solidFill>
                  <a:schemeClr val="bg1">
                    <a:lumMod val="50000"/>
                  </a:schemeClr>
                </a:solidFill>
                <a:latin typeface="Century Gothic" pitchFamily="34" charset="0"/>
              </a:rPr>
              <a:t>Water </a:t>
            </a:r>
            <a:r>
              <a:rPr lang="en-US" sz="2400" b="1" dirty="0" smtClean="0">
                <a:solidFill>
                  <a:schemeClr val="bg1">
                    <a:lumMod val="50000"/>
                  </a:schemeClr>
                </a:solidFill>
                <a:latin typeface="Century Gothic" pitchFamily="34" charset="0"/>
              </a:rPr>
              <a:t>Related </a:t>
            </a:r>
            <a:r>
              <a:rPr lang="en-US" sz="2400" b="1" dirty="0" smtClean="0">
                <a:solidFill>
                  <a:schemeClr val="bg1">
                    <a:lumMod val="50000"/>
                  </a:schemeClr>
                </a:solidFill>
                <a:latin typeface="Century Gothic" pitchFamily="34" charset="0"/>
              </a:rPr>
              <a:t>P</a:t>
            </a:r>
            <a:r>
              <a:rPr lang="en-US" sz="2400" b="1" dirty="0" smtClean="0">
                <a:solidFill>
                  <a:schemeClr val="bg1">
                    <a:lumMod val="50000"/>
                  </a:schemeClr>
                </a:solidFill>
                <a:latin typeface="Century Gothic" pitchFamily="34" charset="0"/>
              </a:rPr>
              <a:t>ractices</a:t>
            </a:r>
            <a:endParaRPr lang="en-US" sz="2400" b="1" dirty="0">
              <a:solidFill>
                <a:schemeClr val="bg1">
                  <a:lumMod val="50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8229600" cy="1676400"/>
          </a:xfrm>
        </p:spPr>
        <p:txBody>
          <a:bodyPr>
            <a:normAutofit/>
          </a:bodyPr>
          <a:lstStyle/>
          <a:p>
            <a:r>
              <a:rPr lang="en-US" sz="2000" dirty="0" smtClean="0">
                <a:latin typeface="+mn-lt"/>
              </a:rPr>
              <a:t>Rainwater Capture Area=3130.55 sq m.</a:t>
            </a:r>
          </a:p>
          <a:p>
            <a:r>
              <a:rPr lang="en-US" sz="2000" dirty="0" smtClean="0">
                <a:latin typeface="+mn-lt"/>
              </a:rPr>
              <a:t>Campus Area = 1046sq m.</a:t>
            </a:r>
          </a:p>
          <a:p>
            <a:r>
              <a:rPr lang="en-US" sz="2000" dirty="0" smtClean="0">
                <a:latin typeface="+mn-lt"/>
              </a:rPr>
              <a:t>7% of captured rainwater is reused = 360 KL/year</a:t>
            </a:r>
          </a:p>
          <a:p>
            <a:r>
              <a:rPr lang="en-US" sz="2000" dirty="0" smtClean="0">
                <a:latin typeface="+mn-lt"/>
              </a:rPr>
              <a:t>93% of captured rainwater is recharged into the ground = 4782 KL/year</a:t>
            </a:r>
          </a:p>
          <a:p>
            <a:pPr>
              <a:buNone/>
            </a:pPr>
            <a:endParaRPr lang="en-US" sz="1400" dirty="0" smtClean="0">
              <a:latin typeface="+mn-lt"/>
            </a:endParaRPr>
          </a:p>
          <a:p>
            <a:endParaRPr lang="en-US" sz="2400" dirty="0" smtClean="0">
              <a:latin typeface="+mn-lt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28600" y="3352800"/>
          <a:ext cx="8458200" cy="2141993"/>
        </p:xfrm>
        <a:graphic>
          <a:graphicData uri="http://schemas.openxmlformats.org/drawingml/2006/table">
            <a:tbl>
              <a:tblPr firstRow="1">
                <a:tableStyleId>{F5AB1C69-6EDB-4FF4-983F-18BD219EF322}</a:tableStyleId>
              </a:tblPr>
              <a:tblGrid>
                <a:gridCol w="4229100"/>
                <a:gridCol w="4229100"/>
              </a:tblGrid>
              <a:tr h="40308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Activity</a:t>
                      </a:r>
                      <a:r>
                        <a:rPr lang="en-US" baseline="0" dirty="0" smtClean="0"/>
                        <a:t> Description</a:t>
                      </a:r>
                      <a:endParaRPr lang="en-IN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Key Performance Indicators</a:t>
                      </a:r>
                      <a:endParaRPr lang="en-IN" dirty="0"/>
                    </a:p>
                  </a:txBody>
                  <a:tcPr anchor="ctr"/>
                </a:tc>
              </a:tr>
              <a:tr h="40308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Rainwater</a:t>
                      </a:r>
                      <a:r>
                        <a:rPr lang="en-US" baseline="0" dirty="0" smtClean="0"/>
                        <a:t> Harvesting(Reuse)</a:t>
                      </a:r>
                      <a:endParaRPr lang="en-IN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10% of campus area</a:t>
                      </a:r>
                      <a:r>
                        <a:rPr lang="en-IN" baseline="0" dirty="0" smtClean="0"/>
                        <a:t> used</a:t>
                      </a:r>
                      <a:endParaRPr lang="en-IN" dirty="0"/>
                    </a:p>
                  </a:txBody>
                  <a:tcPr anchor="ctr"/>
                </a:tc>
              </a:tr>
              <a:tr h="69573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Rainwater</a:t>
                      </a:r>
                      <a:r>
                        <a:rPr lang="en-US" baseline="0" dirty="0" smtClean="0"/>
                        <a:t> Harvesting(Recharge)</a:t>
                      </a:r>
                      <a:endParaRPr lang="en-IN" dirty="0" smtClean="0"/>
                    </a:p>
                    <a:p>
                      <a:pPr algn="ctr"/>
                      <a:endParaRPr lang="en-IN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80% of campus area used</a:t>
                      </a:r>
                      <a:endParaRPr lang="en-IN" dirty="0"/>
                    </a:p>
                  </a:txBody>
                  <a:tcPr anchor="ctr"/>
                </a:tc>
              </a:tr>
              <a:tr h="403087"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Managed Irrigation</a:t>
                      </a:r>
                      <a:endParaRPr lang="en-IN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1082 l of</a:t>
                      </a:r>
                      <a:r>
                        <a:rPr lang="en-IN" baseline="0" dirty="0" smtClean="0"/>
                        <a:t> </a:t>
                      </a:r>
                      <a:r>
                        <a:rPr lang="en-IN" baseline="0" dirty="0" smtClean="0"/>
                        <a:t>water/square meter </a:t>
                      </a:r>
                      <a:r>
                        <a:rPr lang="en-IN" baseline="0" dirty="0" smtClean="0"/>
                        <a:t>of garden/year</a:t>
                      </a:r>
                      <a:endParaRPr lang="en-IN" dirty="0"/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7" name="Picture 6" descr="MeluhaLogo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58000" y="5791200"/>
            <a:ext cx="2057400" cy="9906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971800" y="6360700"/>
            <a:ext cx="23759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chemeClr val="bg1">
                    <a:lumMod val="65000"/>
                  </a:schemeClr>
                </a:solidFill>
              </a:rPr>
              <a:t>cBalance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 Solutions Hub</a:t>
            </a:r>
            <a:endParaRPr lang="en-IN" dirty="0">
              <a:solidFill>
                <a:schemeClr val="bg1">
                  <a:lumMod val="65000"/>
                </a:schemeClr>
              </a:solidFill>
            </a:endParaRPr>
          </a:p>
        </p:txBody>
      </p:sp>
      <p:pic>
        <p:nvPicPr>
          <p:cNvPr id="9" name="Picture 8" descr="cbal_logo_blue_small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2189" y="6172200"/>
            <a:ext cx="1795167" cy="61438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22238"/>
            <a:ext cx="8229600" cy="715962"/>
          </a:xfrm>
        </p:spPr>
        <p:txBody>
          <a:bodyPr>
            <a:normAutofit/>
          </a:bodyPr>
          <a:lstStyle/>
          <a:p>
            <a:r>
              <a:rPr lang="en-US" sz="2400" b="1" dirty="0" smtClean="0">
                <a:solidFill>
                  <a:schemeClr val="bg1">
                    <a:lumMod val="50000"/>
                  </a:schemeClr>
                </a:solidFill>
                <a:latin typeface="Century Gothic" pitchFamily="34" charset="0"/>
              </a:rPr>
              <a:t>Energy related </a:t>
            </a:r>
            <a:r>
              <a:rPr lang="en-US" sz="2400" b="1" dirty="0" smtClean="0">
                <a:solidFill>
                  <a:schemeClr val="bg1">
                    <a:lumMod val="50000"/>
                  </a:schemeClr>
                </a:solidFill>
                <a:latin typeface="Century Gothic" pitchFamily="34" charset="0"/>
              </a:rPr>
              <a:t>Practices</a:t>
            </a:r>
            <a:endParaRPr lang="en-US" sz="2400" b="1" dirty="0">
              <a:solidFill>
                <a:schemeClr val="bg1">
                  <a:lumMod val="50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4114800" cy="1981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000" b="1" dirty="0" smtClean="0">
                <a:latin typeface="+mn-lt"/>
              </a:rPr>
              <a:t>Lighting Equipment Efficiency</a:t>
            </a:r>
          </a:p>
          <a:p>
            <a:r>
              <a:rPr lang="en-US" sz="2000" dirty="0" smtClean="0">
                <a:latin typeface="+mn-lt"/>
              </a:rPr>
              <a:t>Total Lighting Fixtures= 6157</a:t>
            </a:r>
          </a:p>
          <a:p>
            <a:r>
              <a:rPr lang="en-US" sz="2000" dirty="0" smtClean="0">
                <a:latin typeface="+mn-lt"/>
              </a:rPr>
              <a:t>CFL Fixtures= 1457</a:t>
            </a:r>
          </a:p>
          <a:p>
            <a:r>
              <a:rPr lang="en-US" sz="2000" dirty="0" smtClean="0">
                <a:latin typeface="+mn-lt"/>
              </a:rPr>
              <a:t>LED Fixtures= 4191</a:t>
            </a:r>
          </a:p>
          <a:p>
            <a:r>
              <a:rPr lang="en-US" sz="2000" dirty="0" smtClean="0">
                <a:latin typeface="+mn-lt"/>
              </a:rPr>
              <a:t>Energy Saving TFL Lighting= 509</a:t>
            </a:r>
          </a:p>
          <a:p>
            <a:pPr>
              <a:buNone/>
            </a:pPr>
            <a:endParaRPr lang="en-US" sz="2000" dirty="0">
              <a:latin typeface="+mn-lt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52400" y="3276600"/>
          <a:ext cx="4038600" cy="2286000"/>
        </p:xfrm>
        <a:graphic>
          <a:graphicData uri="http://schemas.openxmlformats.org/drawingml/2006/table">
            <a:tbl>
              <a:tblPr firstRow="1">
                <a:tableStyleId>{F5AB1C69-6EDB-4FF4-983F-18BD219EF322}</a:tableStyleId>
              </a:tblPr>
              <a:tblGrid>
                <a:gridCol w="2019300"/>
                <a:gridCol w="2019300"/>
              </a:tblGrid>
              <a:tr h="72370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 Activity Description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Key Performance</a:t>
                      </a:r>
                      <a:r>
                        <a:rPr lang="en-US" baseline="0" dirty="0" smtClean="0"/>
                        <a:t> Indicators</a:t>
                      </a:r>
                    </a:p>
                  </a:txBody>
                  <a:tcPr/>
                </a:tc>
              </a:tr>
              <a:tr h="41929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CFL Lighting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24%</a:t>
                      </a:r>
                    </a:p>
                  </a:txBody>
                  <a:tcPr/>
                </a:tc>
              </a:tr>
              <a:tr h="41929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LED Lighting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68%</a:t>
                      </a:r>
                      <a:endParaRPr lang="en-IN" dirty="0"/>
                    </a:p>
                  </a:txBody>
                  <a:tcPr/>
                </a:tc>
              </a:tr>
              <a:tr h="72370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Energy Saving TFL</a:t>
                      </a:r>
                      <a:r>
                        <a:rPr lang="en-US" baseline="0" dirty="0" smtClean="0"/>
                        <a:t> Lighting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8%</a:t>
                      </a:r>
                      <a:endParaRPr lang="en-IN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Content Placeholder 2"/>
          <p:cNvSpPr txBox="1">
            <a:spLocks/>
          </p:cNvSpPr>
          <p:nvPr/>
        </p:nvSpPr>
        <p:spPr>
          <a:xfrm>
            <a:off x="4495800" y="1066800"/>
            <a:ext cx="4038600" cy="198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Lighting Equipment Efficiency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Total Lighting Wattage</a:t>
            </a: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 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= 35159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CFL Wattage= 7599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LED Wattage= 17588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Energy Saving TFL Wattage= 5712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4495800" y="3352800"/>
          <a:ext cx="4419600" cy="2209800"/>
        </p:xfrm>
        <a:graphic>
          <a:graphicData uri="http://schemas.openxmlformats.org/drawingml/2006/table">
            <a:tbl>
              <a:tblPr firstRow="1">
                <a:tableStyleId>{F5AB1C69-6EDB-4FF4-983F-18BD219EF322}</a:tableStyleId>
              </a:tblPr>
              <a:tblGrid>
                <a:gridCol w="2209800"/>
                <a:gridCol w="2209800"/>
              </a:tblGrid>
              <a:tr h="69958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 Activity Description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Key Performance</a:t>
                      </a:r>
                      <a:r>
                        <a:rPr lang="en-US" baseline="0" dirty="0" smtClean="0"/>
                        <a:t> Indicators</a:t>
                      </a:r>
                    </a:p>
                  </a:txBody>
                  <a:tcPr/>
                </a:tc>
              </a:tr>
              <a:tr h="40531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CFL Lighting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22%</a:t>
                      </a:r>
                    </a:p>
                  </a:txBody>
                  <a:tcPr/>
                </a:tc>
              </a:tr>
              <a:tr h="40531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LED Lighting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50%</a:t>
                      </a:r>
                      <a:endParaRPr lang="en-IN" dirty="0"/>
                    </a:p>
                  </a:txBody>
                  <a:tcPr/>
                </a:tc>
              </a:tr>
              <a:tr h="69958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Energy Saving TFL</a:t>
                      </a:r>
                      <a:r>
                        <a:rPr lang="en-US" baseline="0" dirty="0" smtClean="0"/>
                        <a:t> Lighting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16%</a:t>
                      </a:r>
                      <a:endParaRPr lang="en-IN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8" name="Picture 7" descr="MeluhaLog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0" y="5791200"/>
            <a:ext cx="2057400" cy="9906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2971800" y="6360700"/>
            <a:ext cx="23759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chemeClr val="bg1">
                    <a:lumMod val="65000"/>
                  </a:schemeClr>
                </a:solidFill>
              </a:rPr>
              <a:t>cBalance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 Solutions Hub</a:t>
            </a:r>
            <a:endParaRPr lang="en-IN" dirty="0">
              <a:solidFill>
                <a:schemeClr val="bg1">
                  <a:lumMod val="65000"/>
                </a:schemeClr>
              </a:solidFill>
            </a:endParaRPr>
          </a:p>
        </p:txBody>
      </p:sp>
      <p:pic>
        <p:nvPicPr>
          <p:cNvPr id="10" name="Picture 9" descr="cbal_logo_blue_small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2189" y="6172200"/>
            <a:ext cx="1795167" cy="61438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562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200" b="1" dirty="0" smtClean="0">
                <a:latin typeface="+mn-lt"/>
              </a:rPr>
              <a:t>Energy efficient AC’s</a:t>
            </a:r>
          </a:p>
          <a:p>
            <a:r>
              <a:rPr lang="en-US" sz="2200" dirty="0" smtClean="0">
                <a:latin typeface="+mn-lt"/>
              </a:rPr>
              <a:t>Total Tonnage of split AC’s= 16 </a:t>
            </a:r>
            <a:r>
              <a:rPr lang="en-US" sz="2200" dirty="0" err="1" smtClean="0">
                <a:latin typeface="+mn-lt"/>
              </a:rPr>
              <a:t>tonnes</a:t>
            </a:r>
            <a:endParaRPr lang="en-US" sz="2200" dirty="0" smtClean="0">
              <a:latin typeface="+mn-lt"/>
            </a:endParaRPr>
          </a:p>
          <a:p>
            <a:r>
              <a:rPr lang="en-US" sz="2200" dirty="0" smtClean="0">
                <a:latin typeface="+mn-lt"/>
              </a:rPr>
              <a:t>10 </a:t>
            </a:r>
            <a:r>
              <a:rPr lang="en-US" sz="2200" dirty="0" smtClean="0">
                <a:latin typeface="+mn-lt"/>
              </a:rPr>
              <a:t>Units</a:t>
            </a:r>
          </a:p>
          <a:p>
            <a:endParaRPr lang="en-US" sz="2000" dirty="0" smtClean="0">
              <a:latin typeface="+mn-lt"/>
            </a:endParaRPr>
          </a:p>
          <a:p>
            <a:pPr>
              <a:buNone/>
            </a:pPr>
            <a:endParaRPr lang="en-US" sz="2000" b="1" dirty="0" smtClean="0">
              <a:latin typeface="+mn-lt"/>
            </a:endParaRPr>
          </a:p>
          <a:p>
            <a:pPr>
              <a:buNone/>
            </a:pPr>
            <a:endParaRPr lang="en-US" sz="2000" b="1" dirty="0" smtClean="0">
              <a:latin typeface="+mn-lt"/>
            </a:endParaRPr>
          </a:p>
          <a:p>
            <a:pPr>
              <a:buNone/>
            </a:pPr>
            <a:endParaRPr lang="en-US" sz="2000" b="1" dirty="0" smtClean="0">
              <a:latin typeface="+mn-lt"/>
            </a:endParaRPr>
          </a:p>
          <a:p>
            <a:pPr>
              <a:buNone/>
            </a:pPr>
            <a:endParaRPr lang="en-US" sz="2200" b="1" dirty="0" smtClean="0">
              <a:latin typeface="+mn-lt"/>
            </a:endParaRPr>
          </a:p>
          <a:p>
            <a:pPr>
              <a:buNone/>
            </a:pPr>
            <a:r>
              <a:rPr lang="en-US" sz="2200" b="1" dirty="0" smtClean="0">
                <a:latin typeface="+mn-lt"/>
              </a:rPr>
              <a:t>HVAC </a:t>
            </a:r>
            <a:r>
              <a:rPr lang="en-US" sz="2200" b="1" dirty="0" smtClean="0">
                <a:latin typeface="+mn-lt"/>
              </a:rPr>
              <a:t>Efficiency</a:t>
            </a:r>
          </a:p>
          <a:p>
            <a:r>
              <a:rPr lang="en-US" sz="2200" dirty="0" smtClean="0">
                <a:latin typeface="+mn-lt"/>
              </a:rPr>
              <a:t>Total Tonnage of HVAC System = 1x125 TR = 375 TR</a:t>
            </a:r>
          </a:p>
          <a:p>
            <a:endParaRPr lang="en-US" sz="2000" dirty="0" smtClean="0">
              <a:latin typeface="+mn-lt"/>
            </a:endParaRPr>
          </a:p>
          <a:p>
            <a:pPr>
              <a:buNone/>
            </a:pPr>
            <a:endParaRPr lang="en-US" sz="2000" b="1" dirty="0" smtClean="0">
              <a:latin typeface="+mn-lt"/>
            </a:endParaRPr>
          </a:p>
          <a:p>
            <a:pPr>
              <a:buNone/>
            </a:pPr>
            <a:endParaRPr lang="en-US" sz="2000" b="1" dirty="0" smtClean="0">
              <a:latin typeface="+mn-lt"/>
            </a:endParaRPr>
          </a:p>
          <a:p>
            <a:pPr>
              <a:buNone/>
            </a:pPr>
            <a:endParaRPr lang="en-US" sz="2000" dirty="0" smtClean="0">
              <a:latin typeface="+mn-lt"/>
            </a:endParaRPr>
          </a:p>
          <a:p>
            <a:endParaRPr lang="en-US" sz="2000" dirty="0" smtClean="0">
              <a:latin typeface="+mn-lt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229600" cy="533400"/>
          </a:xfrm>
        </p:spPr>
        <p:txBody>
          <a:bodyPr>
            <a:noAutofit/>
          </a:bodyPr>
          <a:lstStyle/>
          <a:p>
            <a:r>
              <a:rPr lang="en-US" sz="2400" b="1" dirty="0" smtClean="0">
                <a:solidFill>
                  <a:schemeClr val="bg1">
                    <a:lumMod val="50000"/>
                  </a:schemeClr>
                </a:solidFill>
                <a:latin typeface="Century Gothic" pitchFamily="34" charset="0"/>
              </a:rPr>
              <a:t>Energy related </a:t>
            </a:r>
            <a:r>
              <a:rPr lang="en-US" sz="2400" b="1" dirty="0" smtClean="0">
                <a:solidFill>
                  <a:schemeClr val="bg1">
                    <a:lumMod val="50000"/>
                  </a:schemeClr>
                </a:solidFill>
                <a:latin typeface="Century Gothic" pitchFamily="34" charset="0"/>
              </a:rPr>
              <a:t>Practices</a:t>
            </a:r>
            <a:endParaRPr lang="en-US" sz="2400" b="1" dirty="0">
              <a:solidFill>
                <a:schemeClr val="bg1">
                  <a:lumMod val="50000"/>
                </a:schemeClr>
              </a:solidFill>
              <a:latin typeface="Century Gothic" pitchFamily="34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457200" y="4648200"/>
          <a:ext cx="7467600" cy="7416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733800"/>
                <a:gridCol w="3733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 Activity Description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Key Performance</a:t>
                      </a:r>
                      <a:r>
                        <a:rPr lang="en-US" baseline="0" dirty="0" smtClean="0"/>
                        <a:t> Indicators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Thermo</a:t>
                      </a:r>
                      <a:r>
                        <a:rPr lang="en-US" baseline="0" dirty="0" smtClean="0"/>
                        <a:t> Storage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100% of Tonnage</a:t>
                      </a:r>
                      <a:endParaRPr lang="en-IN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457200" y="2057400"/>
          <a:ext cx="7010400" cy="10058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505200"/>
                <a:gridCol w="3505200"/>
              </a:tblGrid>
              <a:tr h="3074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 Activity Description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Key Performance</a:t>
                      </a:r>
                      <a:r>
                        <a:rPr lang="en-US" baseline="0" dirty="0" smtClean="0"/>
                        <a:t> Indicators</a:t>
                      </a:r>
                    </a:p>
                  </a:txBody>
                  <a:tcPr/>
                </a:tc>
              </a:tr>
              <a:tr h="53072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% tonnage from 3 star or above rate equipment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50% of Tonnage</a:t>
                      </a:r>
                      <a:endParaRPr lang="en-IN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9" name="Picture 8" descr="MeluhaLog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0" y="5791200"/>
            <a:ext cx="2057400" cy="99060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2971800" y="6360700"/>
            <a:ext cx="23759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chemeClr val="bg1">
                    <a:lumMod val="65000"/>
                  </a:schemeClr>
                </a:solidFill>
              </a:rPr>
              <a:t>cBalance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 Solutions Hub</a:t>
            </a:r>
            <a:endParaRPr lang="en-IN" dirty="0">
              <a:solidFill>
                <a:schemeClr val="bg1">
                  <a:lumMod val="65000"/>
                </a:schemeClr>
              </a:solidFill>
            </a:endParaRPr>
          </a:p>
        </p:txBody>
      </p:sp>
      <p:pic>
        <p:nvPicPr>
          <p:cNvPr id="11" name="Picture 10" descr="cbal_logo_blue_small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2189" y="6172200"/>
            <a:ext cx="1795167" cy="61438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229600" cy="487362"/>
          </a:xfrm>
        </p:spPr>
        <p:txBody>
          <a:bodyPr>
            <a:noAutofit/>
          </a:bodyPr>
          <a:lstStyle/>
          <a:p>
            <a:r>
              <a:rPr lang="en-US" sz="2400" b="1" dirty="0" smtClean="0">
                <a:solidFill>
                  <a:schemeClr val="bg1">
                    <a:lumMod val="50000"/>
                  </a:schemeClr>
                </a:solidFill>
                <a:latin typeface="Century Gothic" pitchFamily="34" charset="0"/>
              </a:rPr>
              <a:t>Energy related Practices</a:t>
            </a:r>
            <a:endParaRPr lang="en-IN" sz="2400" b="1" dirty="0">
              <a:solidFill>
                <a:schemeClr val="bg1">
                  <a:lumMod val="50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228600" y="2438400"/>
            <a:ext cx="8229600" cy="6858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2000" b="1" dirty="0" smtClean="0">
                <a:latin typeface="+mn-lt"/>
              </a:rPr>
              <a:t>F&amp;B Energy Efficiency</a:t>
            </a:r>
          </a:p>
          <a:p>
            <a:pPr>
              <a:buNone/>
            </a:pPr>
            <a:r>
              <a:rPr lang="en-US" sz="2000" dirty="0" smtClean="0">
                <a:latin typeface="+mn-lt"/>
              </a:rPr>
              <a:t>Total Refrigeration Volume= 11500 </a:t>
            </a:r>
            <a:r>
              <a:rPr lang="en-US" sz="2000" dirty="0" smtClean="0">
                <a:latin typeface="+mn-lt"/>
              </a:rPr>
              <a:t>liters         Total </a:t>
            </a:r>
            <a:r>
              <a:rPr lang="en-US" sz="2000" dirty="0" smtClean="0">
                <a:latin typeface="+mn-lt"/>
              </a:rPr>
              <a:t>Meals Served= 320586</a:t>
            </a:r>
          </a:p>
          <a:p>
            <a:pPr>
              <a:buNone/>
            </a:pPr>
            <a:endParaRPr lang="en-US" sz="2000" dirty="0" smtClean="0">
              <a:latin typeface="+mn-lt"/>
            </a:endParaRPr>
          </a:p>
          <a:p>
            <a:pPr>
              <a:buNone/>
            </a:pPr>
            <a:endParaRPr lang="en-US" sz="2000" dirty="0" smtClean="0">
              <a:latin typeface="+mn-lt"/>
            </a:endParaRPr>
          </a:p>
          <a:p>
            <a:pPr>
              <a:buNone/>
            </a:pPr>
            <a:endParaRPr lang="en-US" sz="2000" dirty="0" smtClean="0">
              <a:latin typeface="+mn-lt"/>
            </a:endParaRPr>
          </a:p>
          <a:p>
            <a:pPr>
              <a:buNone/>
            </a:pPr>
            <a:endParaRPr lang="en-US" sz="2000" b="1" dirty="0" smtClean="0">
              <a:latin typeface="+mn-lt"/>
            </a:endParaRPr>
          </a:p>
          <a:p>
            <a:pPr>
              <a:buNone/>
            </a:pPr>
            <a:endParaRPr lang="en-IN" sz="2000" b="1" dirty="0">
              <a:latin typeface="+mn-lt"/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228600" y="3124200"/>
          <a:ext cx="8382000" cy="816867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191000"/>
                <a:gridCol w="4191000"/>
              </a:tblGrid>
              <a:tr h="31089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 Activity Description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Key Performance</a:t>
                      </a:r>
                      <a:r>
                        <a:rPr lang="en-US" baseline="0" dirty="0" smtClean="0"/>
                        <a:t> Indicators</a:t>
                      </a:r>
                    </a:p>
                  </a:txBody>
                  <a:tcPr/>
                </a:tc>
              </a:tr>
              <a:tr h="451107">
                <a:tc>
                  <a:txBody>
                    <a:bodyPr/>
                    <a:lstStyle/>
                    <a:p>
                      <a:r>
                        <a:rPr lang="en-US" dirty="0" smtClean="0"/>
                        <a:t>Reduced Refrigeration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0.036 Liters of Refrigeration/</a:t>
                      </a:r>
                      <a:r>
                        <a:rPr lang="en-US" baseline="0" dirty="0" smtClean="0"/>
                        <a:t> Meal Served</a:t>
                      </a:r>
                      <a:endParaRPr lang="en-IN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304800" y="4648200"/>
          <a:ext cx="8229600" cy="10972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114800"/>
                <a:gridCol w="4114800"/>
              </a:tblGrid>
              <a:tr h="3302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 Activity Description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Key Performance</a:t>
                      </a:r>
                      <a:r>
                        <a:rPr lang="en-US" baseline="0" dirty="0" smtClean="0"/>
                        <a:t> Indicators</a:t>
                      </a:r>
                    </a:p>
                  </a:txBody>
                  <a:tcPr/>
                </a:tc>
              </a:tr>
              <a:tr h="330200">
                <a:tc>
                  <a:txBody>
                    <a:bodyPr/>
                    <a:lstStyle/>
                    <a:p>
                      <a:r>
                        <a:rPr lang="en-US" dirty="0" smtClean="0"/>
                        <a:t>Natural Lighting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6 %</a:t>
                      </a:r>
                      <a:r>
                        <a:rPr lang="en-US" baseline="0" dirty="0" smtClean="0"/>
                        <a:t> BUA naturally Lit (daytime)</a:t>
                      </a:r>
                      <a:endParaRPr lang="en-IN" dirty="0"/>
                    </a:p>
                  </a:txBody>
                  <a:tcPr/>
                </a:tc>
              </a:tr>
              <a:tr h="330200">
                <a:tc>
                  <a:txBody>
                    <a:bodyPr/>
                    <a:lstStyle/>
                    <a:p>
                      <a:r>
                        <a:rPr lang="en-IN" dirty="0" smtClean="0"/>
                        <a:t>Solar Heat</a:t>
                      </a:r>
                      <a:r>
                        <a:rPr lang="en-IN" baseline="0" dirty="0" smtClean="0"/>
                        <a:t> Gain Control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100 % Double</a:t>
                      </a:r>
                      <a:r>
                        <a:rPr lang="en-IN" baseline="0" dirty="0" smtClean="0"/>
                        <a:t> </a:t>
                      </a:r>
                      <a:r>
                        <a:rPr lang="en-IN" dirty="0" smtClean="0"/>
                        <a:t>Glazed (BUA  basis)</a:t>
                      </a:r>
                      <a:endParaRPr lang="en-IN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7" name="Picture 6" descr="MeluhaLog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0" y="5791200"/>
            <a:ext cx="2057400" cy="9906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971800" y="6360700"/>
            <a:ext cx="23759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chemeClr val="bg1">
                    <a:lumMod val="65000"/>
                  </a:schemeClr>
                </a:solidFill>
              </a:rPr>
              <a:t>cBalance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 Solutions Hub</a:t>
            </a:r>
            <a:endParaRPr lang="en-IN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2" name="Content Placeholder 8"/>
          <p:cNvSpPr txBox="1">
            <a:spLocks/>
          </p:cNvSpPr>
          <p:nvPr/>
        </p:nvSpPr>
        <p:spPr>
          <a:xfrm>
            <a:off x="304800" y="4038600"/>
            <a:ext cx="8229600" cy="609600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en-IN" sz="2400" b="1" dirty="0" smtClean="0"/>
              <a:t>Architectural  Energy </a:t>
            </a:r>
            <a:r>
              <a:rPr lang="en-IN" sz="2400" b="1" dirty="0" smtClean="0"/>
              <a:t>Efficiency</a:t>
            </a:r>
            <a:endParaRPr lang="en-IN" sz="2400" b="1" dirty="0" smtClean="0"/>
          </a:p>
          <a:p>
            <a:pPr marL="342900" lvl="0" indent="-342900">
              <a:spcBef>
                <a:spcPct val="20000"/>
              </a:spcBef>
            </a:pPr>
            <a:r>
              <a:rPr lang="en-IN" sz="2200" dirty="0" smtClean="0"/>
              <a:t>Total Natural Light Area= 750.7 </a:t>
            </a:r>
            <a:r>
              <a:rPr lang="en-IN" sz="2200" dirty="0" smtClean="0"/>
              <a:t>square meter</a:t>
            </a: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aramond" pitchFamily="18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aramond" pitchFamily="18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IN" sz="2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aramond" pitchFamily="18" charset="0"/>
              <a:ea typeface="+mn-ea"/>
              <a:cs typeface="+mn-cs"/>
            </a:endParaRPr>
          </a:p>
        </p:txBody>
      </p: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304800" y="1600200"/>
          <a:ext cx="8305800" cy="7416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152900"/>
                <a:gridCol w="41529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 Activity Description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Key Performance</a:t>
                      </a:r>
                      <a:r>
                        <a:rPr lang="en-US" baseline="0" dirty="0" smtClean="0"/>
                        <a:t> Indicators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VFD Pumps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24 % of Total Pumping</a:t>
                      </a:r>
                      <a:r>
                        <a:rPr lang="en-US" baseline="0" dirty="0" smtClean="0"/>
                        <a:t> Capacity</a:t>
                      </a:r>
                      <a:endParaRPr lang="en-IN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4" name="Content Placeholder 8"/>
          <p:cNvSpPr txBox="1">
            <a:spLocks/>
          </p:cNvSpPr>
          <p:nvPr/>
        </p:nvSpPr>
        <p:spPr>
          <a:xfrm>
            <a:off x="228600" y="685800"/>
            <a:ext cx="8229600" cy="76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en-IN" sz="2000" b="1" dirty="0" smtClean="0"/>
              <a:t>Equipment Energy Efficiency</a:t>
            </a:r>
          </a:p>
          <a:p>
            <a:pPr marL="342900" lvl="0" indent="-342900">
              <a:spcBef>
                <a:spcPct val="20000"/>
              </a:spcBef>
            </a:pPr>
            <a:r>
              <a:rPr lang="en-IN" sz="2000" dirty="0" smtClean="0"/>
              <a:t>Total Horse Power Of Pump= </a:t>
            </a:r>
            <a:r>
              <a:rPr lang="en-IN" sz="2000" dirty="0" smtClean="0"/>
              <a:t>215.5  Total </a:t>
            </a:r>
            <a:r>
              <a:rPr lang="en-IN" sz="2000" dirty="0" smtClean="0"/>
              <a:t>Horse Power of  VFD Pumps = 52.5</a:t>
            </a:r>
            <a:endParaRPr kumimoji="0" lang="en-IN" sz="20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pic>
        <p:nvPicPr>
          <p:cNvPr id="15" name="Picture 14" descr="cbal_logo_blue_small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2189" y="6172200"/>
            <a:ext cx="1795167" cy="61438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124200"/>
            <a:ext cx="8229600" cy="761999"/>
          </a:xfrm>
        </p:spPr>
        <p:txBody>
          <a:bodyPr>
            <a:normAutofit lnSpcReduction="10000"/>
          </a:bodyPr>
          <a:lstStyle/>
          <a:p>
            <a:r>
              <a:rPr lang="en-US" sz="2000" dirty="0" smtClean="0">
                <a:latin typeface="+mn-lt"/>
              </a:rPr>
              <a:t>Total Area covered by Building Management system= 3603 </a:t>
            </a:r>
            <a:r>
              <a:rPr lang="en-US" sz="2000" dirty="0" err="1" smtClean="0">
                <a:latin typeface="+mn-lt"/>
              </a:rPr>
              <a:t>sq.m</a:t>
            </a:r>
            <a:endParaRPr lang="en-US" sz="2000" dirty="0" smtClean="0">
              <a:latin typeface="+mn-lt"/>
            </a:endParaRPr>
          </a:p>
          <a:p>
            <a:r>
              <a:rPr lang="en-US" sz="2000" dirty="0" smtClean="0">
                <a:latin typeface="+mn-lt"/>
              </a:rPr>
              <a:t>Total Area Covered by Motion Controlled System= 5930 </a:t>
            </a:r>
            <a:r>
              <a:rPr lang="en-US" sz="2000" dirty="0" err="1" smtClean="0">
                <a:latin typeface="+mn-lt"/>
              </a:rPr>
              <a:t>sq.m</a:t>
            </a:r>
            <a:endParaRPr lang="en-US" sz="2000" dirty="0" smtClean="0">
              <a:latin typeface="+mn-lt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81000" y="4114800"/>
          <a:ext cx="8001000" cy="14833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000500"/>
                <a:gridCol w="40005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 Activity Description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Key Performance</a:t>
                      </a:r>
                      <a:r>
                        <a:rPr lang="en-US" baseline="0" dirty="0" smtClean="0"/>
                        <a:t> Indicators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BMS</a:t>
                      </a:r>
                      <a:r>
                        <a:rPr lang="en-US" baseline="0" dirty="0" smtClean="0"/>
                        <a:t> Controlled Area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29% of BUA</a:t>
                      </a:r>
                      <a:endParaRPr lang="en-IN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Occupancy Controlled</a:t>
                      </a:r>
                      <a:r>
                        <a:rPr lang="en-US" baseline="0" dirty="0" smtClean="0"/>
                        <a:t> Area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49% of low traffic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BUA area</a:t>
                      </a:r>
                      <a:endParaRPr lang="en-IN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Power Factor Improvement System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0.99 </a:t>
                      </a:r>
                      <a:r>
                        <a:rPr lang="en-US" sz="1800" dirty="0" smtClean="0"/>
                        <a:t>Average annual Power Factor </a:t>
                      </a:r>
                      <a:endParaRPr lang="en-IN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7" name="Picture 6" descr="MeluhaLog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0" y="5791200"/>
            <a:ext cx="2057400" cy="9906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971800" y="6360700"/>
            <a:ext cx="23759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chemeClr val="bg1">
                    <a:lumMod val="65000"/>
                  </a:schemeClr>
                </a:solidFill>
              </a:rPr>
              <a:t>cBalance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 Solutions Hub</a:t>
            </a:r>
            <a:endParaRPr lang="en-IN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228600" y="914400"/>
            <a:ext cx="8229600" cy="838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n-ea"/>
                <a:cs typeface="+mn-cs"/>
              </a:rPr>
              <a:t>Equipment Energy Efficiency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n-ea"/>
                <a:cs typeface="+mn-cs"/>
              </a:rPr>
              <a:t> Total Running length of hot and chilled Water pipes= 1280m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IN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381000" y="1965960"/>
          <a:ext cx="7848600" cy="73152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953000"/>
                <a:gridCol w="2895600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 Activity Description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Key Performance</a:t>
                      </a:r>
                      <a:r>
                        <a:rPr lang="en-US" baseline="0" dirty="0" smtClean="0"/>
                        <a:t> Indicators</a:t>
                      </a:r>
                    </a:p>
                  </a:txBody>
                  <a:tcPr/>
                </a:tc>
              </a:tr>
              <a:tr h="140095">
                <a:tc>
                  <a:txBody>
                    <a:bodyPr/>
                    <a:lstStyle/>
                    <a:p>
                      <a:r>
                        <a:rPr lang="en-US" dirty="0" smtClean="0"/>
                        <a:t>%(running meter) insulated hot/cold water piping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100%</a:t>
                      </a:r>
                      <a:endParaRPr lang="en-IN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" name="Title 1"/>
          <p:cNvSpPr txBox="1">
            <a:spLocks/>
          </p:cNvSpPr>
          <p:nvPr/>
        </p:nvSpPr>
        <p:spPr>
          <a:xfrm>
            <a:off x="152400" y="0"/>
            <a:ext cx="8229600" cy="533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Century Gothic" pitchFamily="34" charset="0"/>
                <a:ea typeface="+mj-ea"/>
                <a:cs typeface="+mj-cs"/>
              </a:rPr>
              <a:t>Energy related Practices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Century Gothic" pitchFamily="34" charset="0"/>
              <a:ea typeface="+mj-ea"/>
              <a:cs typeface="+mj-cs"/>
            </a:endParaRPr>
          </a:p>
        </p:txBody>
      </p:sp>
      <p:pic>
        <p:nvPicPr>
          <p:cNvPr id="13" name="Picture 12" descr="cbal_logo_blue_small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2189" y="6172200"/>
            <a:ext cx="1795167" cy="61438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>
                <a:solidFill>
                  <a:schemeClr val="bg1">
                    <a:lumMod val="50000"/>
                  </a:schemeClr>
                </a:solidFill>
                <a:latin typeface="Century Gothic" pitchFamily="34" charset="0"/>
              </a:rPr>
              <a:t>Guest </a:t>
            </a:r>
            <a:r>
              <a:rPr lang="en-US" sz="2400" b="1" dirty="0" smtClean="0">
                <a:solidFill>
                  <a:schemeClr val="bg1">
                    <a:lumMod val="50000"/>
                  </a:schemeClr>
                </a:solidFill>
                <a:latin typeface="Century Gothic" pitchFamily="34" charset="0"/>
              </a:rPr>
              <a:t>&amp;</a:t>
            </a:r>
            <a:r>
              <a:rPr lang="en-US" sz="2400" b="1" dirty="0" smtClean="0">
                <a:solidFill>
                  <a:schemeClr val="bg1">
                    <a:lumMod val="50000"/>
                  </a:schemeClr>
                </a:solidFill>
                <a:latin typeface="Century Gothic" pitchFamily="34" charset="0"/>
              </a:rPr>
              <a:t> </a:t>
            </a:r>
            <a:r>
              <a:rPr lang="en-US" sz="2400" b="1" dirty="0" smtClean="0">
                <a:solidFill>
                  <a:schemeClr val="bg1">
                    <a:lumMod val="50000"/>
                  </a:schemeClr>
                </a:solidFill>
                <a:latin typeface="Century Gothic" pitchFamily="34" charset="0"/>
              </a:rPr>
              <a:t>L</a:t>
            </a:r>
            <a:r>
              <a:rPr lang="en-US" sz="2400" b="1" dirty="0" smtClean="0">
                <a:solidFill>
                  <a:schemeClr val="bg1">
                    <a:lumMod val="50000"/>
                  </a:schemeClr>
                </a:solidFill>
                <a:latin typeface="Century Gothic" pitchFamily="34" charset="0"/>
              </a:rPr>
              <a:t>ocal </a:t>
            </a:r>
            <a:r>
              <a:rPr lang="en-US" sz="2400" b="1" dirty="0" smtClean="0">
                <a:solidFill>
                  <a:schemeClr val="bg1">
                    <a:lumMod val="50000"/>
                  </a:schemeClr>
                </a:solidFill>
                <a:latin typeface="Century Gothic" pitchFamily="34" charset="0"/>
              </a:rPr>
              <a:t>S</a:t>
            </a:r>
            <a:r>
              <a:rPr lang="en-US" sz="2400" b="1" dirty="0" smtClean="0">
                <a:solidFill>
                  <a:schemeClr val="bg1">
                    <a:lumMod val="50000"/>
                  </a:schemeClr>
                </a:solidFill>
                <a:latin typeface="Century Gothic" pitchFamily="34" charset="0"/>
              </a:rPr>
              <a:t>ustainable </a:t>
            </a:r>
            <a:r>
              <a:rPr lang="en-US" sz="2400" b="1" dirty="0" smtClean="0">
                <a:solidFill>
                  <a:schemeClr val="bg1">
                    <a:lumMod val="50000"/>
                  </a:schemeClr>
                </a:solidFill>
                <a:latin typeface="Century Gothic" pitchFamily="34" charset="0"/>
              </a:rPr>
              <a:t>A</a:t>
            </a:r>
            <a:r>
              <a:rPr lang="en-US" sz="2400" b="1" dirty="0" smtClean="0">
                <a:solidFill>
                  <a:schemeClr val="bg1">
                    <a:lumMod val="50000"/>
                  </a:schemeClr>
                </a:solidFill>
                <a:latin typeface="Century Gothic" pitchFamily="34" charset="0"/>
              </a:rPr>
              <a:t>ctivities</a:t>
            </a:r>
            <a:endParaRPr lang="en-US" sz="2400" b="1" dirty="0">
              <a:solidFill>
                <a:schemeClr val="bg1">
                  <a:lumMod val="50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latin typeface="+mn-lt"/>
              </a:rPr>
              <a:t>No guest sustainability activities</a:t>
            </a:r>
          </a:p>
          <a:p>
            <a:r>
              <a:rPr lang="en-US" sz="2400" dirty="0" smtClean="0">
                <a:latin typeface="+mn-lt"/>
              </a:rPr>
              <a:t>9 events conducted by staff during the year</a:t>
            </a:r>
          </a:p>
          <a:p>
            <a:endParaRPr lang="en-US" sz="2400" dirty="0">
              <a:latin typeface="+mn-lt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57200" y="2819400"/>
          <a:ext cx="7696200" cy="2514601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848100"/>
                <a:gridCol w="3848100"/>
              </a:tblGrid>
              <a:tr h="40702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 Activity Description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Key Performance</a:t>
                      </a:r>
                      <a:r>
                        <a:rPr lang="en-US" baseline="0" dirty="0" smtClean="0"/>
                        <a:t> Indicators</a:t>
                      </a:r>
                    </a:p>
                  </a:txBody>
                  <a:tcPr/>
                </a:tc>
              </a:tr>
              <a:tr h="702527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Activities for economic</a:t>
                      </a:r>
                      <a:r>
                        <a:rPr lang="en-US" baseline="0" dirty="0" smtClean="0"/>
                        <a:t> development of local communities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0 % of revenue</a:t>
                      </a:r>
                      <a:endParaRPr lang="en-IN" dirty="0"/>
                    </a:p>
                  </a:txBody>
                  <a:tcPr/>
                </a:tc>
              </a:tr>
              <a:tr h="702527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Activities for social</a:t>
                      </a:r>
                      <a:r>
                        <a:rPr lang="en-US" baseline="0" dirty="0" smtClean="0"/>
                        <a:t> development of local communities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&lt;1 % of total man hours</a:t>
                      </a:r>
                      <a:endParaRPr lang="en-IN" dirty="0"/>
                    </a:p>
                  </a:txBody>
                  <a:tcPr/>
                </a:tc>
              </a:tr>
              <a:tr h="702527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Activities for environmental</a:t>
                      </a:r>
                      <a:r>
                        <a:rPr lang="en-US" baseline="0" dirty="0" smtClean="0"/>
                        <a:t> development of local communities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&lt;1 % of total man hours</a:t>
                      </a:r>
                      <a:endParaRPr lang="en-IN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6" name="Picture 5" descr="MeluhaLog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0" y="5791200"/>
            <a:ext cx="2057400" cy="9906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971800" y="6360700"/>
            <a:ext cx="23759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chemeClr val="bg1">
                    <a:lumMod val="65000"/>
                  </a:schemeClr>
                </a:solidFill>
              </a:rPr>
              <a:t>cBalance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 Solutions Hub</a:t>
            </a:r>
            <a:endParaRPr lang="en-IN" dirty="0">
              <a:solidFill>
                <a:schemeClr val="bg1">
                  <a:lumMod val="65000"/>
                </a:schemeClr>
              </a:solidFill>
            </a:endParaRPr>
          </a:p>
        </p:txBody>
      </p:sp>
      <p:pic>
        <p:nvPicPr>
          <p:cNvPr id="8" name="Picture 7" descr="cbal_logo_blue_small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2189" y="6172200"/>
            <a:ext cx="1795167" cy="61438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76200"/>
            <a:ext cx="8229600" cy="457200"/>
          </a:xfrm>
        </p:spPr>
        <p:txBody>
          <a:bodyPr>
            <a:normAutofit/>
          </a:bodyPr>
          <a:lstStyle/>
          <a:p>
            <a:r>
              <a:rPr lang="en-US" sz="2200" b="1" dirty="0" smtClean="0">
                <a:solidFill>
                  <a:schemeClr val="bg1">
                    <a:lumMod val="50000"/>
                  </a:schemeClr>
                </a:solidFill>
                <a:latin typeface="Century Gothic" pitchFamily="34" charset="0"/>
              </a:rPr>
              <a:t>Other significant </a:t>
            </a:r>
            <a:r>
              <a:rPr lang="en-US" sz="2200" b="1" dirty="0" smtClean="0">
                <a:solidFill>
                  <a:schemeClr val="bg1">
                    <a:lumMod val="50000"/>
                  </a:schemeClr>
                </a:solidFill>
                <a:latin typeface="Century Gothic" pitchFamily="34" charset="0"/>
              </a:rPr>
              <a:t>Initiatives</a:t>
            </a:r>
            <a:endParaRPr lang="en-US" sz="2200" b="1" dirty="0">
              <a:solidFill>
                <a:schemeClr val="bg1">
                  <a:lumMod val="50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04800"/>
            <a:ext cx="8229600" cy="5715000"/>
          </a:xfrm>
        </p:spPr>
        <p:txBody>
          <a:bodyPr>
            <a:noAutofit/>
          </a:bodyPr>
          <a:lstStyle/>
          <a:p>
            <a:r>
              <a:rPr lang="en-US" sz="1700" b="1" dirty="0" smtClean="0">
                <a:latin typeface="+mn-lt"/>
              </a:rPr>
              <a:t>Eco button </a:t>
            </a:r>
            <a:r>
              <a:rPr lang="en-US" sz="1700" b="1" dirty="0" smtClean="0">
                <a:latin typeface="+mn-lt"/>
              </a:rPr>
              <a:t>:</a:t>
            </a:r>
          </a:p>
          <a:p>
            <a:pPr>
              <a:buNone/>
            </a:pPr>
            <a:r>
              <a:rPr lang="en-US" sz="1700" b="1" dirty="0" smtClean="0">
                <a:latin typeface="+mn-lt"/>
              </a:rPr>
              <a:t> </a:t>
            </a:r>
            <a:r>
              <a:rPr lang="en-US" sz="1700" b="1" dirty="0" smtClean="0">
                <a:latin typeface="+mn-lt"/>
              </a:rPr>
              <a:t>    </a:t>
            </a:r>
            <a:r>
              <a:rPr lang="en-US" sz="1700" dirty="0" smtClean="0">
                <a:latin typeface="+mn-lt"/>
              </a:rPr>
              <a:t> </a:t>
            </a:r>
            <a:r>
              <a:rPr lang="en-US" sz="1700" dirty="0" smtClean="0">
                <a:latin typeface="+mn-lt"/>
              </a:rPr>
              <a:t>The eco button provided in rooms which increases the temperature of the AC by 2 degrees was pressed 541 times in 6 months or approx. 1080 times in a year</a:t>
            </a:r>
          </a:p>
          <a:p>
            <a:r>
              <a:rPr lang="en-US" sz="1700" b="1" dirty="0" smtClean="0">
                <a:latin typeface="+mn-lt"/>
              </a:rPr>
              <a:t>Kitchen</a:t>
            </a:r>
            <a:endParaRPr lang="en-US" sz="1700" b="1" dirty="0" smtClean="0">
              <a:latin typeface="+mn-lt"/>
            </a:endParaRPr>
          </a:p>
          <a:p>
            <a:pPr lvl="1"/>
            <a:r>
              <a:rPr lang="en-US" sz="1700" dirty="0" smtClean="0">
                <a:latin typeface="+mn-lt"/>
              </a:rPr>
              <a:t>Induction stoves for buffet counters</a:t>
            </a:r>
          </a:p>
          <a:p>
            <a:pPr lvl="1"/>
            <a:r>
              <a:rPr lang="en-US" sz="1700" dirty="0" smtClean="0">
                <a:latin typeface="+mn-lt"/>
              </a:rPr>
              <a:t>3 energy efficient self cooking centers from Rational</a:t>
            </a:r>
          </a:p>
          <a:p>
            <a:pPr lvl="1"/>
            <a:r>
              <a:rPr lang="en-US" sz="1700" dirty="0" smtClean="0">
                <a:latin typeface="+mn-lt"/>
              </a:rPr>
              <a:t>De-frost freezers and clean fridges weekly to improve efficiency</a:t>
            </a:r>
          </a:p>
          <a:p>
            <a:pPr lvl="1"/>
            <a:r>
              <a:rPr lang="en-US" sz="1700" dirty="0" smtClean="0">
                <a:latin typeface="+mn-lt"/>
              </a:rPr>
              <a:t>Peddle push for hand wash</a:t>
            </a:r>
          </a:p>
          <a:p>
            <a:r>
              <a:rPr lang="en-US" sz="1700" b="1" dirty="0" smtClean="0">
                <a:latin typeface="+mn-lt"/>
              </a:rPr>
              <a:t>Housekeeping</a:t>
            </a:r>
          </a:p>
          <a:p>
            <a:pPr lvl="1"/>
            <a:r>
              <a:rPr lang="en-US" sz="1700" dirty="0" smtClean="0">
                <a:latin typeface="+mn-lt"/>
              </a:rPr>
              <a:t>4 bin method of segregation</a:t>
            </a:r>
          </a:p>
          <a:p>
            <a:pPr lvl="1"/>
            <a:r>
              <a:rPr lang="en-US" sz="1700" dirty="0" smtClean="0">
                <a:latin typeface="+mn-lt"/>
              </a:rPr>
              <a:t>All garbage segregated at source</a:t>
            </a:r>
          </a:p>
          <a:p>
            <a:pPr lvl="1"/>
            <a:r>
              <a:rPr lang="en-US" sz="1700" dirty="0" smtClean="0">
                <a:latin typeface="+mn-lt"/>
              </a:rPr>
              <a:t>Jute slipper, box etc provided in the </a:t>
            </a:r>
            <a:r>
              <a:rPr lang="en-US" sz="1700" dirty="0" smtClean="0">
                <a:latin typeface="+mn-lt"/>
              </a:rPr>
              <a:t>rooms</a:t>
            </a:r>
          </a:p>
          <a:p>
            <a:r>
              <a:rPr lang="en-US" sz="1700" b="1" dirty="0" smtClean="0">
                <a:latin typeface="+mn-lt"/>
              </a:rPr>
              <a:t>F&amp;B</a:t>
            </a:r>
          </a:p>
          <a:p>
            <a:pPr lvl="1"/>
            <a:r>
              <a:rPr lang="en-US" sz="1700" dirty="0" smtClean="0">
                <a:latin typeface="+mn-lt"/>
              </a:rPr>
              <a:t>Neither Straws </a:t>
            </a:r>
            <a:r>
              <a:rPr lang="en-US" sz="1700" dirty="0" smtClean="0">
                <a:latin typeface="+mn-lt"/>
              </a:rPr>
              <a:t>are </a:t>
            </a:r>
            <a:r>
              <a:rPr lang="en-US" sz="1700" dirty="0" smtClean="0">
                <a:latin typeface="+mn-lt"/>
              </a:rPr>
              <a:t>being used nor  paper </a:t>
            </a:r>
            <a:r>
              <a:rPr lang="en-US" sz="1700" dirty="0" smtClean="0">
                <a:latin typeface="+mn-lt"/>
              </a:rPr>
              <a:t>napkin</a:t>
            </a:r>
          </a:p>
          <a:p>
            <a:pPr lvl="1"/>
            <a:r>
              <a:rPr lang="en-US" sz="1700" dirty="0" smtClean="0">
                <a:latin typeface="+mn-lt"/>
              </a:rPr>
              <a:t>No coasters</a:t>
            </a:r>
          </a:p>
          <a:p>
            <a:pPr lvl="1"/>
            <a:r>
              <a:rPr lang="en-US" sz="1700" dirty="0" smtClean="0">
                <a:latin typeface="+mn-lt"/>
              </a:rPr>
              <a:t>Glass bottles provided for water rather than bottled </a:t>
            </a:r>
            <a:r>
              <a:rPr lang="en-US" sz="1700" dirty="0" smtClean="0">
                <a:latin typeface="+mn-lt"/>
              </a:rPr>
              <a:t>water &amp; Don’t fill the full glass of water unless asked for</a:t>
            </a:r>
          </a:p>
          <a:p>
            <a:r>
              <a:rPr lang="en-US" sz="1700" b="1" dirty="0" smtClean="0">
                <a:latin typeface="+mn-lt"/>
              </a:rPr>
              <a:t>Management</a:t>
            </a:r>
            <a:endParaRPr lang="en-US" sz="1700" b="1" dirty="0" smtClean="0">
              <a:latin typeface="+mn-lt"/>
            </a:endParaRPr>
          </a:p>
          <a:p>
            <a:pPr lvl="1"/>
            <a:r>
              <a:rPr lang="en-US" sz="1700" dirty="0" smtClean="0">
                <a:latin typeface="+mn-lt"/>
              </a:rPr>
              <a:t>Email usage is </a:t>
            </a:r>
            <a:r>
              <a:rPr lang="en-US" sz="1700" dirty="0" smtClean="0">
                <a:latin typeface="+mn-lt"/>
              </a:rPr>
              <a:t>mandated &amp; Recycled </a:t>
            </a:r>
            <a:r>
              <a:rPr lang="en-US" sz="1700" dirty="0" smtClean="0">
                <a:latin typeface="+mn-lt"/>
              </a:rPr>
              <a:t>paper is used for all </a:t>
            </a:r>
            <a:r>
              <a:rPr lang="en-US" sz="1700" dirty="0" smtClean="0">
                <a:latin typeface="+mn-lt"/>
              </a:rPr>
              <a:t>stationary</a:t>
            </a:r>
            <a:endParaRPr lang="en-US" sz="1700" b="1" dirty="0" smtClean="0">
              <a:latin typeface="+mn-lt"/>
            </a:endParaRPr>
          </a:p>
          <a:p>
            <a:endParaRPr lang="en-US" sz="1700" dirty="0" smtClean="0">
              <a:latin typeface="+mn-lt"/>
            </a:endParaRPr>
          </a:p>
        </p:txBody>
      </p:sp>
      <p:pic>
        <p:nvPicPr>
          <p:cNvPr id="5" name="Picture 4" descr="MeluhaLog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0" y="6096000"/>
            <a:ext cx="2057400" cy="6858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971800" y="6360700"/>
            <a:ext cx="23759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chemeClr val="bg1">
                    <a:lumMod val="65000"/>
                  </a:schemeClr>
                </a:solidFill>
              </a:rPr>
              <a:t>cBalance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 Solutions Hub</a:t>
            </a:r>
            <a:endParaRPr lang="en-IN" dirty="0">
              <a:solidFill>
                <a:schemeClr val="bg1">
                  <a:lumMod val="65000"/>
                </a:schemeClr>
              </a:solidFill>
            </a:endParaRPr>
          </a:p>
        </p:txBody>
      </p:sp>
      <p:pic>
        <p:nvPicPr>
          <p:cNvPr id="7" name="Picture 6" descr="cbal_logo_blue_small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2189" y="6172200"/>
            <a:ext cx="1795167" cy="61438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>
                <a:solidFill>
                  <a:schemeClr val="bg1">
                    <a:lumMod val="50000"/>
                  </a:schemeClr>
                </a:solidFill>
                <a:latin typeface="Century Gothic" pitchFamily="34" charset="0"/>
              </a:rPr>
              <a:t>Additional p</a:t>
            </a:r>
            <a:r>
              <a:rPr lang="en-US" sz="2400" b="1" dirty="0" smtClean="0">
                <a:solidFill>
                  <a:schemeClr val="bg1">
                    <a:lumMod val="50000"/>
                  </a:schemeClr>
                </a:solidFill>
                <a:latin typeface="Century Gothic" pitchFamily="34" charset="0"/>
              </a:rPr>
              <a:t>oints Observed</a:t>
            </a:r>
            <a:endParaRPr lang="en-US" sz="2400" b="1" dirty="0">
              <a:solidFill>
                <a:schemeClr val="bg1">
                  <a:lumMod val="50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latin typeface="+mn-lt"/>
              </a:rPr>
              <a:t>Excellent data collection in the Housekeeping and Engineering departments</a:t>
            </a:r>
          </a:p>
          <a:p>
            <a:r>
              <a:rPr lang="en-US" dirty="0" smtClean="0">
                <a:latin typeface="+mn-lt"/>
              </a:rPr>
              <a:t>All staff members very knowledgeable about sustainability initiatives within their department</a:t>
            </a:r>
            <a:endParaRPr lang="en-US" sz="2400" dirty="0" smtClean="0">
              <a:latin typeface="+mn-lt"/>
            </a:endParaRPr>
          </a:p>
          <a:p>
            <a:pPr>
              <a:buNone/>
            </a:pPr>
            <a:endParaRPr lang="en-US" sz="2400" dirty="0" smtClean="0">
              <a:latin typeface="+mn-lt"/>
            </a:endParaRPr>
          </a:p>
          <a:p>
            <a:endParaRPr lang="en-US" sz="2400" dirty="0">
              <a:latin typeface="+mn-lt"/>
            </a:endParaRPr>
          </a:p>
        </p:txBody>
      </p:sp>
      <p:pic>
        <p:nvPicPr>
          <p:cNvPr id="5" name="Picture 4" descr="MeluhaLog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0" y="5791200"/>
            <a:ext cx="2057400" cy="9906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971800" y="6360700"/>
            <a:ext cx="23759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chemeClr val="bg1">
                    <a:lumMod val="65000"/>
                  </a:schemeClr>
                </a:solidFill>
              </a:rPr>
              <a:t>cBalance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 Solutions Hub</a:t>
            </a:r>
            <a:endParaRPr lang="en-IN" dirty="0">
              <a:solidFill>
                <a:schemeClr val="bg1">
                  <a:lumMod val="65000"/>
                </a:schemeClr>
              </a:solidFill>
            </a:endParaRPr>
          </a:p>
        </p:txBody>
      </p:sp>
      <p:pic>
        <p:nvPicPr>
          <p:cNvPr id="7" name="Picture 6" descr="cbal_logo_blue_small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2189" y="6172200"/>
            <a:ext cx="1795167" cy="61438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229600" cy="563562"/>
          </a:xfrm>
        </p:spPr>
        <p:txBody>
          <a:bodyPr>
            <a:normAutofit/>
          </a:bodyPr>
          <a:lstStyle/>
          <a:p>
            <a:r>
              <a:rPr lang="en-US" sz="2400" b="1" dirty="0" smtClean="0">
                <a:solidFill>
                  <a:schemeClr val="bg1">
                    <a:lumMod val="50000"/>
                  </a:schemeClr>
                </a:solidFill>
                <a:latin typeface="Century Gothic" pitchFamily="34" charset="0"/>
              </a:rPr>
              <a:t>Overview of the </a:t>
            </a:r>
            <a:r>
              <a:rPr lang="en-US" sz="2400" b="1" dirty="0" smtClean="0">
                <a:solidFill>
                  <a:schemeClr val="bg1">
                    <a:lumMod val="50000"/>
                  </a:schemeClr>
                </a:solidFill>
                <a:latin typeface="Century Gothic" pitchFamily="34" charset="0"/>
              </a:rPr>
              <a:t>Hotel</a:t>
            </a:r>
            <a:endParaRPr lang="en-US" sz="2400" b="1" dirty="0">
              <a:solidFill>
                <a:schemeClr val="bg1">
                  <a:lumMod val="50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733799"/>
          </a:xfrm>
        </p:spPr>
        <p:txBody>
          <a:bodyPr>
            <a:normAutofit/>
          </a:bodyPr>
          <a:lstStyle/>
          <a:p>
            <a:r>
              <a:rPr lang="en-US" sz="2400" dirty="0" smtClean="0">
                <a:latin typeface="+mn-lt"/>
              </a:rPr>
              <a:t>Business hotel</a:t>
            </a:r>
          </a:p>
          <a:p>
            <a:r>
              <a:rPr lang="en-US" sz="2400" dirty="0" smtClean="0">
                <a:latin typeface="+mn-lt"/>
              </a:rPr>
              <a:t>5 Star</a:t>
            </a:r>
          </a:p>
          <a:p>
            <a:r>
              <a:rPr lang="en-US" sz="2400" dirty="0" smtClean="0">
                <a:latin typeface="+mn-lt"/>
              </a:rPr>
              <a:t>Hot &amp; Humid climatic zone</a:t>
            </a:r>
          </a:p>
          <a:p>
            <a:r>
              <a:rPr lang="en-US" sz="2400" dirty="0" smtClean="0">
                <a:latin typeface="+mn-lt"/>
              </a:rPr>
              <a:t>No of rooms = 141</a:t>
            </a:r>
          </a:p>
          <a:p>
            <a:r>
              <a:rPr lang="en-US" sz="2400" dirty="0" smtClean="0">
                <a:latin typeface="+mn-lt"/>
              </a:rPr>
              <a:t>Average room tariff = Rs. 6400</a:t>
            </a:r>
          </a:p>
          <a:p>
            <a:r>
              <a:rPr lang="en-US" sz="2400" dirty="0" smtClean="0">
                <a:latin typeface="+mn-lt"/>
              </a:rPr>
              <a:t>Off-site laundry</a:t>
            </a:r>
          </a:p>
          <a:p>
            <a:r>
              <a:rPr lang="en-US" sz="2400" dirty="0" smtClean="0">
                <a:latin typeface="+mn-lt"/>
              </a:rPr>
              <a:t>Off-site waste water treatment (aerobic)</a:t>
            </a:r>
          </a:p>
          <a:p>
            <a:r>
              <a:rPr lang="en-US" dirty="0" smtClean="0">
                <a:latin typeface="+mn-lt"/>
              </a:rPr>
              <a:t>Year of analysis: 2011-2012</a:t>
            </a:r>
            <a:endParaRPr lang="en-US" sz="2400" dirty="0">
              <a:latin typeface="+mn-lt"/>
            </a:endParaRPr>
          </a:p>
        </p:txBody>
      </p:sp>
      <p:pic>
        <p:nvPicPr>
          <p:cNvPr id="5" name="Picture 4" descr="MeluhaLog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0" y="5514975"/>
            <a:ext cx="2057400" cy="126682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971800" y="6324600"/>
            <a:ext cx="23759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chemeClr val="bg1">
                    <a:lumMod val="65000"/>
                  </a:schemeClr>
                </a:solidFill>
              </a:rPr>
              <a:t>cBalance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 Solutions Hub</a:t>
            </a:r>
            <a:endParaRPr lang="en-IN" dirty="0">
              <a:solidFill>
                <a:schemeClr val="bg1">
                  <a:lumMod val="65000"/>
                </a:schemeClr>
              </a:solidFill>
            </a:endParaRPr>
          </a:p>
        </p:txBody>
      </p:sp>
      <p:pic>
        <p:nvPicPr>
          <p:cNvPr id="7" name="Picture 6" descr="cbal_logo_blue_small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2189" y="6172200"/>
            <a:ext cx="1795167" cy="61438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>
                <a:solidFill>
                  <a:schemeClr val="bg1">
                    <a:lumMod val="50000"/>
                  </a:schemeClr>
                </a:solidFill>
                <a:latin typeface="Century Gothic" pitchFamily="34" charset="0"/>
              </a:rPr>
              <a:t>Potential room for </a:t>
            </a:r>
            <a:r>
              <a:rPr lang="en-US" sz="2400" b="1" dirty="0" smtClean="0">
                <a:solidFill>
                  <a:schemeClr val="bg1">
                    <a:lumMod val="50000"/>
                  </a:schemeClr>
                </a:solidFill>
                <a:latin typeface="Century Gothic" pitchFamily="34" charset="0"/>
              </a:rPr>
              <a:t>Improvement</a:t>
            </a:r>
            <a:endParaRPr lang="en-US" sz="2400" b="1" dirty="0">
              <a:solidFill>
                <a:schemeClr val="bg1">
                  <a:lumMod val="50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latin typeface="+mn-lt"/>
              </a:rPr>
              <a:t>No sustainability initiatives involving guests</a:t>
            </a:r>
          </a:p>
          <a:p>
            <a:r>
              <a:rPr lang="en-US" sz="2400" dirty="0" smtClean="0">
                <a:latin typeface="+mn-lt"/>
              </a:rPr>
              <a:t>% of social development activities is very low</a:t>
            </a:r>
          </a:p>
          <a:p>
            <a:r>
              <a:rPr lang="en-US" sz="2400" dirty="0" smtClean="0">
                <a:latin typeface="+mn-lt"/>
              </a:rPr>
              <a:t>No norms for use of organic food</a:t>
            </a:r>
          </a:p>
          <a:p>
            <a:r>
              <a:rPr lang="en-US" sz="2400" dirty="0" smtClean="0">
                <a:latin typeface="+mn-lt"/>
              </a:rPr>
              <a:t>50% of split AC capacity is 3 star rated and the rest 2 star or lower</a:t>
            </a:r>
          </a:p>
        </p:txBody>
      </p:sp>
      <p:pic>
        <p:nvPicPr>
          <p:cNvPr id="5" name="Picture 4" descr="MeluhaLog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0" y="5791200"/>
            <a:ext cx="2057400" cy="9906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971800" y="6360700"/>
            <a:ext cx="23759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chemeClr val="bg1">
                    <a:lumMod val="65000"/>
                  </a:schemeClr>
                </a:solidFill>
              </a:rPr>
              <a:t>cBalance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 Solutions Hub</a:t>
            </a:r>
            <a:endParaRPr lang="en-IN" dirty="0">
              <a:solidFill>
                <a:schemeClr val="bg1">
                  <a:lumMod val="65000"/>
                </a:schemeClr>
              </a:solidFill>
            </a:endParaRPr>
          </a:p>
        </p:txBody>
      </p:sp>
      <p:pic>
        <p:nvPicPr>
          <p:cNvPr id="7" name="Picture 6" descr="cbal_logo_blue_small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2189" y="6172200"/>
            <a:ext cx="1795167" cy="61438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-30162"/>
            <a:ext cx="8229600" cy="792162"/>
          </a:xfrm>
        </p:spPr>
        <p:txBody>
          <a:bodyPr>
            <a:normAutofit/>
          </a:bodyPr>
          <a:lstStyle/>
          <a:p>
            <a:r>
              <a:rPr lang="en-US" sz="2400" b="1" dirty="0" smtClean="0">
                <a:solidFill>
                  <a:schemeClr val="bg1">
                    <a:lumMod val="50000"/>
                  </a:schemeClr>
                </a:solidFill>
                <a:latin typeface="Century Gothic" pitchFamily="34" charset="0"/>
              </a:rPr>
              <a:t>Greenhouse Gas </a:t>
            </a:r>
            <a:r>
              <a:rPr lang="en-US" sz="2400" b="1" dirty="0" smtClean="0">
                <a:solidFill>
                  <a:schemeClr val="bg1">
                    <a:lumMod val="50000"/>
                  </a:schemeClr>
                </a:solidFill>
                <a:latin typeface="Century Gothic" pitchFamily="34" charset="0"/>
              </a:rPr>
              <a:t>Inventory</a:t>
            </a:r>
            <a:endParaRPr lang="en-US" sz="2400" b="1" dirty="0">
              <a:solidFill>
                <a:schemeClr val="bg1">
                  <a:lumMod val="50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47016" y="5334000"/>
            <a:ext cx="33777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Garamond" pitchFamily="18" charset="0"/>
              </a:rPr>
              <a:t>*Not including corporate emissions</a:t>
            </a:r>
            <a:endParaRPr lang="en-US" dirty="0">
              <a:latin typeface="Garamond" pitchFamily="18" charset="0"/>
            </a:endParaRP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</p:nvPr>
        </p:nvGraphicFramePr>
        <p:xfrm>
          <a:off x="228600" y="914400"/>
          <a:ext cx="80010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7" name="Picture 6" descr="MeluhaLogo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58000" y="5791200"/>
            <a:ext cx="2057400" cy="9906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971800" y="6360700"/>
            <a:ext cx="23759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chemeClr val="bg1">
                    <a:lumMod val="65000"/>
                  </a:schemeClr>
                </a:solidFill>
              </a:rPr>
              <a:t>cBalance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 Solutions Hub</a:t>
            </a:r>
            <a:endParaRPr lang="en-IN" dirty="0">
              <a:solidFill>
                <a:schemeClr val="bg1">
                  <a:lumMod val="65000"/>
                </a:schemeClr>
              </a:solidFill>
            </a:endParaRPr>
          </a:p>
        </p:txBody>
      </p:sp>
      <p:pic>
        <p:nvPicPr>
          <p:cNvPr id="11" name="Picture 10" descr="cbal_logo_blue_small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2189" y="6172200"/>
            <a:ext cx="1795167" cy="61438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76200" y="76200"/>
            <a:ext cx="8229600" cy="533400"/>
          </a:xfrm>
        </p:spPr>
        <p:txBody>
          <a:bodyPr>
            <a:noAutofit/>
          </a:bodyPr>
          <a:lstStyle/>
          <a:p>
            <a:r>
              <a:rPr lang="en-US" sz="2400" b="1" dirty="0" smtClean="0">
                <a:solidFill>
                  <a:schemeClr val="bg1">
                    <a:lumMod val="50000"/>
                  </a:schemeClr>
                </a:solidFill>
                <a:latin typeface="Century Gothic" pitchFamily="34" charset="0"/>
              </a:rPr>
              <a:t>Inventory by Scope &amp; Benchmarks</a:t>
            </a:r>
            <a:endParaRPr lang="en-US" sz="2400" b="1" dirty="0">
              <a:solidFill>
                <a:schemeClr val="bg1">
                  <a:lumMod val="50000"/>
                </a:schemeClr>
              </a:solidFill>
              <a:latin typeface="Century Gothic" pitchFamily="34" charset="0"/>
            </a:endParaRPr>
          </a:p>
        </p:txBody>
      </p:sp>
      <p:pic>
        <p:nvPicPr>
          <p:cNvPr id="26625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" y="838200"/>
            <a:ext cx="54102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2590800" y="1230868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85%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219200" y="4050268"/>
            <a:ext cx="466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6%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114800" y="2983468"/>
            <a:ext cx="466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9%</a:t>
            </a:r>
            <a:endParaRPr lang="en-US" dirty="0"/>
          </a:p>
        </p:txBody>
      </p:sp>
      <p:pic>
        <p:nvPicPr>
          <p:cNvPr id="10" name="Picture 9" descr="MeluhaLogo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58000" y="5791200"/>
            <a:ext cx="2057400" cy="99060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2971800" y="6360700"/>
            <a:ext cx="23759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chemeClr val="bg1">
                    <a:lumMod val="65000"/>
                  </a:schemeClr>
                </a:solidFill>
              </a:rPr>
              <a:t>cBalance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 Solutions Hub</a:t>
            </a:r>
            <a:endParaRPr lang="en-IN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5486400" y="1295400"/>
            <a:ext cx="3581400" cy="3657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>
                <a:latin typeface="+mn-lt"/>
              </a:rPr>
              <a:t>Total Footprint of hotel </a:t>
            </a:r>
            <a:r>
              <a:rPr lang="en-US" sz="2400" dirty="0" smtClean="0">
                <a:latin typeface="+mn-lt"/>
              </a:rPr>
              <a:t>4224.47 </a:t>
            </a:r>
            <a:r>
              <a:rPr lang="en-US" sz="2400" dirty="0" smtClean="0">
                <a:latin typeface="+mn-lt"/>
              </a:rPr>
              <a:t>tCO2e</a:t>
            </a:r>
          </a:p>
          <a:p>
            <a:endParaRPr lang="en-US" sz="2400" b="1" dirty="0" smtClean="0">
              <a:latin typeface="+mn-lt"/>
            </a:endParaRPr>
          </a:p>
          <a:p>
            <a:pPr>
              <a:buNone/>
            </a:pPr>
            <a:r>
              <a:rPr lang="en-US" sz="2400" b="1" dirty="0" smtClean="0">
                <a:latin typeface="+mn-lt"/>
              </a:rPr>
              <a:t>Benchmarks</a:t>
            </a:r>
          </a:p>
          <a:p>
            <a:r>
              <a:rPr lang="en-US" sz="2200" dirty="0" smtClean="0">
                <a:latin typeface="+mn-lt"/>
              </a:rPr>
              <a:t>0.12 tCO2e/overnight stay</a:t>
            </a:r>
          </a:p>
          <a:p>
            <a:r>
              <a:rPr lang="en-US" sz="2200" dirty="0" smtClean="0">
                <a:latin typeface="+mn-lt"/>
              </a:rPr>
              <a:t>0.34 </a:t>
            </a:r>
            <a:r>
              <a:rPr lang="en-US" sz="2200" dirty="0" smtClean="0">
                <a:latin typeface="+mn-lt"/>
              </a:rPr>
              <a:t>tCO2e/square meter</a:t>
            </a:r>
            <a:endParaRPr lang="en-US" sz="2200" dirty="0" smtClean="0">
              <a:latin typeface="+mn-lt"/>
            </a:endParaRPr>
          </a:p>
          <a:p>
            <a:r>
              <a:rPr lang="en-US" sz="2200" dirty="0" smtClean="0">
                <a:latin typeface="+mn-lt"/>
              </a:rPr>
              <a:t>29.9 tCO2e/room/year</a:t>
            </a:r>
            <a:endParaRPr lang="en-US" sz="2200" dirty="0">
              <a:latin typeface="+mn-lt"/>
            </a:endParaRPr>
          </a:p>
        </p:txBody>
      </p:sp>
      <p:pic>
        <p:nvPicPr>
          <p:cNvPr id="13" name="Picture 12" descr="cbal_logo_blue_small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2189" y="6172200"/>
            <a:ext cx="1795167" cy="61438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-76200"/>
            <a:ext cx="8229600" cy="990600"/>
          </a:xfrm>
        </p:spPr>
        <p:txBody>
          <a:bodyPr>
            <a:normAutofit/>
          </a:bodyPr>
          <a:lstStyle/>
          <a:p>
            <a:r>
              <a:rPr lang="en-US" sz="2400" b="1" dirty="0" smtClean="0">
                <a:solidFill>
                  <a:schemeClr val="bg1">
                    <a:lumMod val="50000"/>
                  </a:schemeClr>
                </a:solidFill>
                <a:latin typeface="Century Gothic" pitchFamily="34" charset="0"/>
              </a:rPr>
              <a:t>Peer based Comparison</a:t>
            </a:r>
            <a:endParaRPr lang="en-US" sz="2400" b="1" dirty="0">
              <a:solidFill>
                <a:schemeClr val="bg1">
                  <a:lumMod val="50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1143000"/>
            <a:ext cx="3276600" cy="4525963"/>
          </a:xfrm>
        </p:spPr>
        <p:txBody>
          <a:bodyPr>
            <a:normAutofit/>
          </a:bodyPr>
          <a:lstStyle/>
          <a:p>
            <a:r>
              <a:rPr lang="en-US" sz="2400" dirty="0" smtClean="0">
                <a:latin typeface="+mn-lt"/>
              </a:rPr>
              <a:t>In Top 2 percentile for overall energy efficiency</a:t>
            </a:r>
          </a:p>
          <a:p>
            <a:r>
              <a:rPr lang="en-US" sz="2400" dirty="0" smtClean="0">
                <a:latin typeface="+mn-lt"/>
              </a:rPr>
              <a:t>In Top 4 percentile for hotels in Hot &amp; Humid area</a:t>
            </a:r>
          </a:p>
          <a:p>
            <a:r>
              <a:rPr lang="en-US" sz="2400" dirty="0" smtClean="0">
                <a:latin typeface="+mn-lt"/>
              </a:rPr>
              <a:t>In Top 9 percentile for all 5 star hotels</a:t>
            </a:r>
          </a:p>
          <a:p>
            <a:r>
              <a:rPr lang="en-US" sz="2400" dirty="0" smtClean="0">
                <a:latin typeface="+mn-lt"/>
              </a:rPr>
              <a:t>In Top 2 percentile for all business hotels</a:t>
            </a:r>
            <a:endParaRPr lang="en-US" sz="2400" dirty="0">
              <a:latin typeface="+mn-lt"/>
            </a:endParaRPr>
          </a:p>
        </p:txBody>
      </p:sp>
      <p:graphicFrame>
        <p:nvGraphicFramePr>
          <p:cNvPr id="4" name="Chart 3"/>
          <p:cNvGraphicFramePr/>
          <p:nvPr/>
        </p:nvGraphicFramePr>
        <p:xfrm>
          <a:off x="0" y="914400"/>
          <a:ext cx="6403148" cy="4648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6" name="Picture 5" descr="MeluhaLogo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58000" y="5791200"/>
            <a:ext cx="2057400" cy="9906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971800" y="6360700"/>
            <a:ext cx="23759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chemeClr val="bg1">
                    <a:lumMod val="65000"/>
                  </a:schemeClr>
                </a:solidFill>
              </a:rPr>
              <a:t>cBalance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 Solutions Hub</a:t>
            </a:r>
            <a:endParaRPr lang="en-IN" dirty="0">
              <a:solidFill>
                <a:schemeClr val="bg1">
                  <a:lumMod val="65000"/>
                </a:schemeClr>
              </a:solidFill>
            </a:endParaRPr>
          </a:p>
        </p:txBody>
      </p:sp>
      <p:pic>
        <p:nvPicPr>
          <p:cNvPr id="8" name="Picture 7" descr="cbal_logo_blue_small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2189" y="6172200"/>
            <a:ext cx="1795167" cy="61438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76200"/>
            <a:ext cx="8229600" cy="1143000"/>
          </a:xfrm>
        </p:spPr>
        <p:txBody>
          <a:bodyPr>
            <a:normAutofit/>
          </a:bodyPr>
          <a:lstStyle/>
          <a:p>
            <a:r>
              <a:rPr lang="en-US" sz="2400" b="1" dirty="0" smtClean="0">
                <a:solidFill>
                  <a:schemeClr val="bg1">
                    <a:lumMod val="50000"/>
                  </a:schemeClr>
                </a:solidFill>
                <a:latin typeface="Century Gothic" pitchFamily="34" charset="0"/>
              </a:rPr>
              <a:t>Results: Based on </a:t>
            </a:r>
            <a:r>
              <a:rPr lang="en-US" sz="2400" b="1" dirty="0" smtClean="0">
                <a:solidFill>
                  <a:schemeClr val="bg1">
                    <a:lumMod val="50000"/>
                  </a:schemeClr>
                </a:solidFill>
                <a:latin typeface="Century Gothic" pitchFamily="34" charset="0"/>
              </a:rPr>
              <a:t>HCMI Methodology</a:t>
            </a:r>
            <a:endParaRPr lang="en-US" sz="2400" b="1" dirty="0">
              <a:solidFill>
                <a:schemeClr val="bg1">
                  <a:lumMod val="50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latin typeface="+mn-lt"/>
              </a:rPr>
              <a:t>Total CO2e for reporting period: </a:t>
            </a:r>
            <a:r>
              <a:rPr lang="en-US" sz="2400" b="1" dirty="0" smtClean="0">
                <a:latin typeface="+mn-lt"/>
              </a:rPr>
              <a:t>1263 tco2e</a:t>
            </a:r>
          </a:p>
          <a:p>
            <a:r>
              <a:rPr lang="en-US" sz="2400" dirty="0" smtClean="0">
                <a:latin typeface="+mn-lt"/>
              </a:rPr>
              <a:t>Total Guestrooms Carbon Footprint   </a:t>
            </a:r>
            <a:r>
              <a:rPr lang="en-US" sz="2400" b="1" dirty="0" smtClean="0">
                <a:latin typeface="+mn-lt"/>
              </a:rPr>
              <a:t>919.34</a:t>
            </a:r>
            <a:r>
              <a:rPr lang="en-US" sz="2400" dirty="0" smtClean="0">
                <a:latin typeface="+mn-lt"/>
              </a:rPr>
              <a:t> </a:t>
            </a:r>
            <a:r>
              <a:rPr lang="en-US" sz="2400" b="1" dirty="0" smtClean="0">
                <a:latin typeface="+mn-lt"/>
              </a:rPr>
              <a:t> tCO2e </a:t>
            </a:r>
            <a:r>
              <a:rPr lang="en-US" sz="2400" dirty="0" smtClean="0">
                <a:latin typeface="+mn-lt"/>
              </a:rPr>
              <a:t> </a:t>
            </a:r>
          </a:p>
          <a:p>
            <a:r>
              <a:rPr lang="en-US" sz="2400" dirty="0" smtClean="0">
                <a:latin typeface="+mn-lt"/>
              </a:rPr>
              <a:t>Total Meetings Carbon Footprint   </a:t>
            </a:r>
            <a:r>
              <a:rPr lang="en-US" sz="2400" b="1" dirty="0" smtClean="0">
                <a:latin typeface="+mn-lt"/>
              </a:rPr>
              <a:t>343.23</a:t>
            </a:r>
            <a:r>
              <a:rPr lang="en-US" sz="2400" dirty="0" smtClean="0">
                <a:latin typeface="+mn-lt"/>
              </a:rPr>
              <a:t> </a:t>
            </a:r>
            <a:r>
              <a:rPr lang="en-US" sz="2400" b="1" dirty="0" smtClean="0">
                <a:latin typeface="+mn-lt"/>
              </a:rPr>
              <a:t> tCO2e </a:t>
            </a:r>
          </a:p>
          <a:p>
            <a:r>
              <a:rPr lang="en-US" sz="2400" dirty="0" smtClean="0">
                <a:latin typeface="+mn-lt"/>
              </a:rPr>
              <a:t>Footprint per occupied room on a daily basis </a:t>
            </a:r>
            <a:r>
              <a:rPr lang="en-US" sz="2400" b="1" dirty="0" smtClean="0">
                <a:latin typeface="+mn-lt"/>
              </a:rPr>
              <a:t>                               27.2  kgCO2e </a:t>
            </a:r>
            <a:r>
              <a:rPr lang="en-US" sz="2400" dirty="0" smtClean="0">
                <a:latin typeface="+mn-lt"/>
              </a:rPr>
              <a:t> </a:t>
            </a:r>
          </a:p>
          <a:p>
            <a:r>
              <a:rPr lang="en-US" sz="2400" dirty="0" smtClean="0">
                <a:latin typeface="+mn-lt"/>
              </a:rPr>
              <a:t>Carbon footprint per area of meeting space on an hourly basis  </a:t>
            </a:r>
            <a:r>
              <a:rPr lang="en-US" sz="2400" b="1" dirty="0" smtClean="0">
                <a:latin typeface="+mn-lt"/>
              </a:rPr>
              <a:t>94.0 kgCO2e </a:t>
            </a:r>
            <a:endParaRPr lang="en-US" sz="2400" dirty="0">
              <a:latin typeface="+mn-lt"/>
            </a:endParaRPr>
          </a:p>
        </p:txBody>
      </p:sp>
      <p:pic>
        <p:nvPicPr>
          <p:cNvPr id="5" name="Picture 4" descr="MeluhaLog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0" y="5791200"/>
            <a:ext cx="2057400" cy="9906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971800" y="6360700"/>
            <a:ext cx="23759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chemeClr val="bg1">
                    <a:lumMod val="65000"/>
                  </a:schemeClr>
                </a:solidFill>
              </a:rPr>
              <a:t>cBalance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 Solutions Hub</a:t>
            </a:r>
            <a:endParaRPr lang="en-IN" dirty="0">
              <a:solidFill>
                <a:schemeClr val="bg1">
                  <a:lumMod val="65000"/>
                </a:schemeClr>
              </a:solidFill>
            </a:endParaRPr>
          </a:p>
        </p:txBody>
      </p:sp>
      <p:pic>
        <p:nvPicPr>
          <p:cNvPr id="7" name="Picture 6" descr="cbal_logo_blue_small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2189" y="6172200"/>
            <a:ext cx="1795167" cy="61438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76200"/>
            <a:ext cx="8229600" cy="1143000"/>
          </a:xfrm>
        </p:spPr>
        <p:txBody>
          <a:bodyPr>
            <a:normAutofit/>
          </a:bodyPr>
          <a:lstStyle/>
          <a:p>
            <a:r>
              <a:rPr lang="en-US" sz="2400" b="1" dirty="0" smtClean="0">
                <a:solidFill>
                  <a:schemeClr val="bg1">
                    <a:lumMod val="50000"/>
                  </a:schemeClr>
                </a:solidFill>
                <a:latin typeface="Century Gothic" pitchFamily="34" charset="0"/>
              </a:rPr>
              <a:t>Fuel Usage </a:t>
            </a:r>
            <a:r>
              <a:rPr lang="en-US" sz="2400" b="1" dirty="0" smtClean="0">
                <a:solidFill>
                  <a:schemeClr val="bg1">
                    <a:lumMod val="50000"/>
                  </a:schemeClr>
                </a:solidFill>
                <a:latin typeface="Century Gothic" pitchFamily="34" charset="0"/>
              </a:rPr>
              <a:t>Pattern</a:t>
            </a:r>
            <a:endParaRPr lang="en-US" sz="2400" b="1" dirty="0">
              <a:solidFill>
                <a:schemeClr val="bg1">
                  <a:lumMod val="50000"/>
                </a:schemeClr>
              </a:solidFill>
              <a:latin typeface="Century Gothic" pitchFamily="34" charset="0"/>
            </a:endParaRPr>
          </a:p>
        </p:txBody>
      </p:sp>
      <p:graphicFrame>
        <p:nvGraphicFramePr>
          <p:cNvPr id="4" name="Chart 3"/>
          <p:cNvGraphicFramePr/>
          <p:nvPr/>
        </p:nvGraphicFramePr>
        <p:xfrm>
          <a:off x="-381000" y="1524000"/>
          <a:ext cx="5771322" cy="3962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4"/>
          <p:cNvGraphicFramePr/>
          <p:nvPr/>
        </p:nvGraphicFramePr>
        <p:xfrm>
          <a:off x="3934838" y="1600200"/>
          <a:ext cx="5209162" cy="4343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7" name="Picture 6" descr="MeluhaLogo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58000" y="5791200"/>
            <a:ext cx="2057400" cy="9906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971800" y="6360700"/>
            <a:ext cx="23759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chemeClr val="bg1">
                    <a:lumMod val="65000"/>
                  </a:schemeClr>
                </a:solidFill>
              </a:rPr>
              <a:t>cBalance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 Solutions Hub</a:t>
            </a:r>
            <a:endParaRPr lang="en-IN" dirty="0">
              <a:solidFill>
                <a:schemeClr val="bg1">
                  <a:lumMod val="65000"/>
                </a:schemeClr>
              </a:solidFill>
            </a:endParaRPr>
          </a:p>
        </p:txBody>
      </p:sp>
      <p:pic>
        <p:nvPicPr>
          <p:cNvPr id="9" name="Picture 8" descr="cbal_logo_blue_small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2189" y="6172200"/>
            <a:ext cx="1795167" cy="61438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76200"/>
            <a:ext cx="8229600" cy="609600"/>
          </a:xfrm>
        </p:spPr>
        <p:txBody>
          <a:bodyPr>
            <a:normAutofit/>
          </a:bodyPr>
          <a:lstStyle/>
          <a:p>
            <a:r>
              <a:rPr lang="en-US" sz="2400" b="1" dirty="0" smtClean="0">
                <a:solidFill>
                  <a:schemeClr val="bg1">
                    <a:lumMod val="50000"/>
                  </a:schemeClr>
                </a:solidFill>
                <a:latin typeface="Century Gothic" pitchFamily="34" charset="0"/>
              </a:rPr>
              <a:t>Water Inflow Pattern &amp; Usage</a:t>
            </a:r>
            <a:endParaRPr lang="en-US" sz="2400" b="1" dirty="0">
              <a:solidFill>
                <a:schemeClr val="bg1">
                  <a:lumMod val="50000"/>
                </a:schemeClr>
              </a:solidFill>
              <a:latin typeface="Century Gothic" pitchFamily="34" charset="0"/>
            </a:endParaRPr>
          </a:p>
        </p:txBody>
      </p:sp>
      <p:graphicFrame>
        <p:nvGraphicFramePr>
          <p:cNvPr id="4" name="Chart 3"/>
          <p:cNvGraphicFramePr/>
          <p:nvPr/>
        </p:nvGraphicFramePr>
        <p:xfrm>
          <a:off x="0" y="1905000"/>
          <a:ext cx="5105400" cy="3835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057400" y="838200"/>
          <a:ext cx="4724400" cy="1005840"/>
        </p:xfrm>
        <a:graphic>
          <a:graphicData uri="http://schemas.openxmlformats.org/drawingml/2006/table">
            <a:tbl>
              <a:tblPr firstRow="1">
                <a:tableStyleId>{F5AB1C69-6EDB-4FF4-983F-18BD219EF322}</a:tableStyleId>
              </a:tblPr>
              <a:tblGrid>
                <a:gridCol w="2362200"/>
                <a:gridCol w="2362200"/>
              </a:tblGrid>
              <a:tr h="35769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Quantity of water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b="1" dirty="0" smtClean="0"/>
                        <a:t>29069 KL</a:t>
                      </a:r>
                      <a:endParaRPr lang="en-IN" b="1" dirty="0"/>
                    </a:p>
                  </a:txBody>
                  <a:tcPr/>
                </a:tc>
              </a:tr>
              <a:tr h="51098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Associated emissions</a:t>
                      </a:r>
                      <a:endParaRPr lang="en-IN" dirty="0" smtClean="0"/>
                    </a:p>
                    <a:p>
                      <a:pPr algn="ctr"/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b="1" dirty="0" smtClean="0"/>
                        <a:t> 16.1 tCO2e</a:t>
                      </a:r>
                      <a:endParaRPr lang="en-IN" b="1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Chart 5"/>
          <p:cNvGraphicFramePr/>
          <p:nvPr/>
        </p:nvGraphicFramePr>
        <p:xfrm>
          <a:off x="4114800" y="2057400"/>
          <a:ext cx="5029200" cy="4038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8" name="Picture 7" descr="MeluhaLogo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58000" y="5791200"/>
            <a:ext cx="2057400" cy="9906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2971800" y="6360700"/>
            <a:ext cx="23759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chemeClr val="bg1">
                    <a:lumMod val="65000"/>
                  </a:schemeClr>
                </a:solidFill>
              </a:rPr>
              <a:t>cBalance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 Solutions Hub</a:t>
            </a:r>
            <a:endParaRPr lang="en-IN" dirty="0">
              <a:solidFill>
                <a:schemeClr val="bg1">
                  <a:lumMod val="65000"/>
                </a:schemeClr>
              </a:solidFill>
            </a:endParaRPr>
          </a:p>
        </p:txBody>
      </p:sp>
      <p:pic>
        <p:nvPicPr>
          <p:cNvPr id="10" name="Picture 9" descr="cbal_logo_blue_small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2189" y="6172200"/>
            <a:ext cx="1795167" cy="61438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229600" cy="685800"/>
          </a:xfrm>
        </p:spPr>
        <p:txBody>
          <a:bodyPr>
            <a:normAutofit/>
          </a:bodyPr>
          <a:lstStyle/>
          <a:p>
            <a:r>
              <a:rPr lang="en-US" sz="2400" b="1" dirty="0" smtClean="0">
                <a:solidFill>
                  <a:schemeClr val="bg1">
                    <a:lumMod val="50000"/>
                  </a:schemeClr>
                </a:solidFill>
                <a:latin typeface="Century Gothic" pitchFamily="34" charset="0"/>
              </a:rPr>
              <a:t>Waste</a:t>
            </a:r>
            <a:endParaRPr lang="en-US" sz="2400" b="1" dirty="0">
              <a:solidFill>
                <a:schemeClr val="bg1">
                  <a:lumMod val="50000"/>
                </a:schemeClr>
              </a:solidFill>
              <a:latin typeface="Century Gothic" pitchFamily="34" charset="0"/>
            </a:endParaRPr>
          </a:p>
        </p:txBody>
      </p:sp>
      <p:graphicFrame>
        <p:nvGraphicFramePr>
          <p:cNvPr id="4" name="Chart 3"/>
          <p:cNvGraphicFramePr/>
          <p:nvPr/>
        </p:nvGraphicFramePr>
        <p:xfrm>
          <a:off x="1066800" y="1828800"/>
          <a:ext cx="6629400" cy="3962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676400" y="792480"/>
          <a:ext cx="5410200" cy="741680"/>
        </p:xfrm>
        <a:graphic>
          <a:graphicData uri="http://schemas.openxmlformats.org/drawingml/2006/table">
            <a:tbl>
              <a:tblPr firstRow="1">
                <a:tableStyleId>{F5AB1C69-6EDB-4FF4-983F-18BD219EF322}</a:tableStyleId>
              </a:tblPr>
              <a:tblGrid>
                <a:gridCol w="2705100"/>
                <a:gridCol w="2705100"/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Quantity of waste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b="1" dirty="0" smtClean="0"/>
                        <a:t>112.78</a:t>
                      </a:r>
                      <a:r>
                        <a:rPr lang="en-IN" b="1" baseline="0" dirty="0" smtClean="0"/>
                        <a:t> tonnes</a:t>
                      </a:r>
                      <a:endParaRPr lang="en-IN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Associated emissions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b="1" dirty="0" smtClean="0"/>
                        <a:t> 2.9 tCO2e </a:t>
                      </a:r>
                      <a:r>
                        <a:rPr lang="en-IN" b="0" dirty="0" smtClean="0"/>
                        <a:t>(composting)</a:t>
                      </a:r>
                      <a:endParaRPr lang="en-IN" b="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7" name="Picture 6" descr="MeluhaLogo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58000" y="5791200"/>
            <a:ext cx="2057400" cy="9906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971800" y="6360700"/>
            <a:ext cx="23759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chemeClr val="bg1">
                    <a:lumMod val="65000"/>
                  </a:schemeClr>
                </a:solidFill>
              </a:rPr>
              <a:t>cBalance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 Solutions Hub</a:t>
            </a:r>
            <a:endParaRPr lang="en-IN" dirty="0">
              <a:solidFill>
                <a:schemeClr val="bg1">
                  <a:lumMod val="65000"/>
                </a:schemeClr>
              </a:solidFill>
            </a:endParaRPr>
          </a:p>
        </p:txBody>
      </p:sp>
      <p:pic>
        <p:nvPicPr>
          <p:cNvPr id="9" name="Picture 8" descr="cbal_logo_blue_small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2189" y="6172200"/>
            <a:ext cx="1795167" cy="61438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12755</TotalTime>
  <Words>1007</Words>
  <Application>Microsoft Office PowerPoint</Application>
  <PresentationFormat>On-screen Show (4:3)</PresentationFormat>
  <Paragraphs>276</Paragraphs>
  <Slides>20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Consumption and footprint analysis of </vt:lpstr>
      <vt:lpstr>Overview of the Hotel</vt:lpstr>
      <vt:lpstr>Greenhouse Gas Inventory</vt:lpstr>
      <vt:lpstr>Inventory by Scope &amp; Benchmarks</vt:lpstr>
      <vt:lpstr>Peer based Comparison</vt:lpstr>
      <vt:lpstr>Results: Based on HCMI Methodology</vt:lpstr>
      <vt:lpstr>Fuel Usage Pattern</vt:lpstr>
      <vt:lpstr>Water Inflow Pattern &amp; Usage</vt:lpstr>
      <vt:lpstr>Waste</vt:lpstr>
      <vt:lpstr>Laundry</vt:lpstr>
      <vt:lpstr>Solid Waste Management</vt:lpstr>
      <vt:lpstr>Water Related Practices</vt:lpstr>
      <vt:lpstr>Energy related Practices</vt:lpstr>
      <vt:lpstr>Energy related Practices</vt:lpstr>
      <vt:lpstr>Energy related Practices</vt:lpstr>
      <vt:lpstr>Slide 16</vt:lpstr>
      <vt:lpstr>Guest &amp; Local Sustainable Activities</vt:lpstr>
      <vt:lpstr>Other significant Initiatives</vt:lpstr>
      <vt:lpstr>Additional points Observed</vt:lpstr>
      <vt:lpstr>Potential room for Improvement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GHG Inventory</dc:title>
  <dc:creator>uditbansal</dc:creator>
  <cp:lastModifiedBy>lenovo</cp:lastModifiedBy>
  <cp:revision>77</cp:revision>
  <dcterms:created xsi:type="dcterms:W3CDTF">2013-03-15T07:10:25Z</dcterms:created>
  <dcterms:modified xsi:type="dcterms:W3CDTF">2014-03-12T13:07:10Z</dcterms:modified>
</cp:coreProperties>
</file>